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0"/>
  </p:notesMasterIdLst>
  <p:handoutMasterIdLst>
    <p:handoutMasterId r:id="rId41"/>
  </p:handoutMasterIdLst>
  <p:sldIdLst>
    <p:sldId id="335" r:id="rId5"/>
    <p:sldId id="345" r:id="rId6"/>
    <p:sldId id="349" r:id="rId7"/>
    <p:sldId id="350" r:id="rId8"/>
    <p:sldId id="351" r:id="rId9"/>
    <p:sldId id="352" r:id="rId10"/>
    <p:sldId id="353" r:id="rId11"/>
    <p:sldId id="354" r:id="rId12"/>
    <p:sldId id="348" r:id="rId13"/>
    <p:sldId id="355" r:id="rId14"/>
    <p:sldId id="340" r:id="rId15"/>
    <p:sldId id="356" r:id="rId16"/>
    <p:sldId id="357" r:id="rId17"/>
    <p:sldId id="358" r:id="rId18"/>
    <p:sldId id="359" r:id="rId19"/>
    <p:sldId id="360" r:id="rId20"/>
    <p:sldId id="361" r:id="rId21"/>
    <p:sldId id="362" r:id="rId22"/>
    <p:sldId id="363" r:id="rId23"/>
    <p:sldId id="364" r:id="rId24"/>
    <p:sldId id="365" r:id="rId25"/>
    <p:sldId id="366" r:id="rId26"/>
    <p:sldId id="367" r:id="rId27"/>
    <p:sldId id="368" r:id="rId28"/>
    <p:sldId id="369" r:id="rId29"/>
    <p:sldId id="372" r:id="rId30"/>
    <p:sldId id="370" r:id="rId31"/>
    <p:sldId id="373" r:id="rId32"/>
    <p:sldId id="374" r:id="rId33"/>
    <p:sldId id="371" r:id="rId34"/>
    <p:sldId id="375" r:id="rId35"/>
    <p:sldId id="376" r:id="rId36"/>
    <p:sldId id="377" r:id="rId37"/>
    <p:sldId id="378" r:id="rId38"/>
    <p:sldId id="34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70" d="100"/>
          <a:sy n="70" d="100"/>
        </p:scale>
        <p:origin x="536" y="5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640B90-4FE4-4788-AAAC-493A660207BF}"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A392292D-DBBF-442F-94D4-4D4537F8A23F}">
      <dgm:prSet/>
      <dgm:spPr/>
      <dgm:t>
        <a:bodyPr/>
        <a:lstStyle/>
        <a:p>
          <a:r>
            <a:rPr lang="en-US" dirty="0"/>
            <a:t>Basics of SQL</a:t>
          </a:r>
        </a:p>
      </dgm:t>
    </dgm:pt>
    <dgm:pt modelId="{09957506-594C-43F8-9F7C-9699DDABF08D}" type="parTrans" cxnId="{00D48AF9-7261-4D0D-83CC-71C2D75395D0}">
      <dgm:prSet/>
      <dgm:spPr/>
      <dgm:t>
        <a:bodyPr/>
        <a:lstStyle/>
        <a:p>
          <a:endParaRPr lang="en-US"/>
        </a:p>
      </dgm:t>
    </dgm:pt>
    <dgm:pt modelId="{8BC877EA-1DFC-43D7-81D0-EF65DA49254D}" type="sibTrans" cxnId="{00D48AF9-7261-4D0D-83CC-71C2D75395D0}">
      <dgm:prSet/>
      <dgm:spPr/>
      <dgm:t>
        <a:bodyPr/>
        <a:lstStyle/>
        <a:p>
          <a:endParaRPr lang="en-US"/>
        </a:p>
      </dgm:t>
    </dgm:pt>
    <dgm:pt modelId="{F067FE0B-24DC-44AA-A666-32EB7114BECE}">
      <dgm:prSet custT="1"/>
      <dgm:spPr/>
      <dgm:t>
        <a:bodyPr/>
        <a:lstStyle/>
        <a:p>
          <a:r>
            <a:rPr lang="en-US" sz="3600" dirty="0"/>
            <a:t>Demonstration of the SQL commands in the RDBMS</a:t>
          </a:r>
        </a:p>
      </dgm:t>
    </dgm:pt>
    <dgm:pt modelId="{8008757D-11BE-4263-87C4-5E19399B222F}" type="parTrans" cxnId="{5871B486-CA16-43FD-BE19-BAB70CCAC588}">
      <dgm:prSet/>
      <dgm:spPr/>
      <dgm:t>
        <a:bodyPr/>
        <a:lstStyle/>
        <a:p>
          <a:endParaRPr lang="en-US"/>
        </a:p>
      </dgm:t>
    </dgm:pt>
    <dgm:pt modelId="{5BAAEAA4-61CB-4F0F-A150-050E92E56A3F}" type="sibTrans" cxnId="{5871B486-CA16-43FD-BE19-BAB70CCAC588}">
      <dgm:prSet/>
      <dgm:spPr/>
      <dgm:t>
        <a:bodyPr/>
        <a:lstStyle/>
        <a:p>
          <a:endParaRPr lang="en-US"/>
        </a:p>
      </dgm:t>
    </dgm:pt>
    <dgm:pt modelId="{2F87D823-CDC7-442A-A029-C2F364D123B6}">
      <dgm:prSet/>
      <dgm:spPr/>
      <dgm:t>
        <a:bodyPr/>
        <a:lstStyle/>
        <a:p>
          <a:r>
            <a:rPr lang="en-US" dirty="0"/>
            <a:t>How to use SQL in Research (Project)</a:t>
          </a:r>
        </a:p>
      </dgm:t>
    </dgm:pt>
    <dgm:pt modelId="{04200CA0-2F57-4FD1-A73A-77A7E3299070}" type="parTrans" cxnId="{FC4FC948-B74B-4055-9753-C92E12DF8DF1}">
      <dgm:prSet/>
      <dgm:spPr/>
      <dgm:t>
        <a:bodyPr/>
        <a:lstStyle/>
        <a:p>
          <a:endParaRPr lang="en-US"/>
        </a:p>
      </dgm:t>
    </dgm:pt>
    <dgm:pt modelId="{E0E593A5-5441-4D1D-A002-8338B5D80CD9}" type="sibTrans" cxnId="{FC4FC948-B74B-4055-9753-C92E12DF8DF1}">
      <dgm:prSet/>
      <dgm:spPr/>
      <dgm:t>
        <a:bodyPr/>
        <a:lstStyle/>
        <a:p>
          <a:endParaRPr lang="en-US"/>
        </a:p>
      </dgm:t>
    </dgm:pt>
    <dgm:pt modelId="{ED1D8CD1-B5F7-45A3-8EA2-DF5F85FE0C09}" type="pres">
      <dgm:prSet presAssocID="{AD640B90-4FE4-4788-AAAC-493A660207BF}" presName="outerComposite" presStyleCnt="0">
        <dgm:presLayoutVars>
          <dgm:chMax val="5"/>
          <dgm:dir/>
          <dgm:resizeHandles val="exact"/>
        </dgm:presLayoutVars>
      </dgm:prSet>
      <dgm:spPr/>
    </dgm:pt>
    <dgm:pt modelId="{BBF67D35-08C4-47F0-A211-B6F1DAC1DDAA}" type="pres">
      <dgm:prSet presAssocID="{AD640B90-4FE4-4788-AAAC-493A660207BF}" presName="dummyMaxCanvas" presStyleCnt="0">
        <dgm:presLayoutVars/>
      </dgm:prSet>
      <dgm:spPr/>
    </dgm:pt>
    <dgm:pt modelId="{D6637C4B-4273-439F-9F3C-84479F45CFC5}" type="pres">
      <dgm:prSet presAssocID="{AD640B90-4FE4-4788-AAAC-493A660207BF}" presName="ThreeNodes_1" presStyleLbl="node1" presStyleIdx="0" presStyleCnt="3">
        <dgm:presLayoutVars>
          <dgm:bulletEnabled val="1"/>
        </dgm:presLayoutVars>
      </dgm:prSet>
      <dgm:spPr/>
    </dgm:pt>
    <dgm:pt modelId="{41781D67-54E8-4A6F-B9D8-B10EEF552773}" type="pres">
      <dgm:prSet presAssocID="{AD640B90-4FE4-4788-AAAC-493A660207BF}" presName="ThreeNodes_2" presStyleLbl="node1" presStyleIdx="1" presStyleCnt="3">
        <dgm:presLayoutVars>
          <dgm:bulletEnabled val="1"/>
        </dgm:presLayoutVars>
      </dgm:prSet>
      <dgm:spPr/>
    </dgm:pt>
    <dgm:pt modelId="{48A2CAD2-1B52-4E8B-A9E0-68AE931C6B9F}" type="pres">
      <dgm:prSet presAssocID="{AD640B90-4FE4-4788-AAAC-493A660207BF}" presName="ThreeNodes_3" presStyleLbl="node1" presStyleIdx="2" presStyleCnt="3">
        <dgm:presLayoutVars>
          <dgm:bulletEnabled val="1"/>
        </dgm:presLayoutVars>
      </dgm:prSet>
      <dgm:spPr/>
    </dgm:pt>
    <dgm:pt modelId="{4615E099-25B9-4468-8F03-BEB14F3BCA2D}" type="pres">
      <dgm:prSet presAssocID="{AD640B90-4FE4-4788-AAAC-493A660207BF}" presName="ThreeConn_1-2" presStyleLbl="fgAccFollowNode1" presStyleIdx="0" presStyleCnt="2">
        <dgm:presLayoutVars>
          <dgm:bulletEnabled val="1"/>
        </dgm:presLayoutVars>
      </dgm:prSet>
      <dgm:spPr/>
    </dgm:pt>
    <dgm:pt modelId="{E86EBB63-87D8-40F4-86FE-5F5780B71B14}" type="pres">
      <dgm:prSet presAssocID="{AD640B90-4FE4-4788-AAAC-493A660207BF}" presName="ThreeConn_2-3" presStyleLbl="fgAccFollowNode1" presStyleIdx="1" presStyleCnt="2">
        <dgm:presLayoutVars>
          <dgm:bulletEnabled val="1"/>
        </dgm:presLayoutVars>
      </dgm:prSet>
      <dgm:spPr/>
    </dgm:pt>
    <dgm:pt modelId="{24806E47-13FE-48B4-809C-F15E1E3D9BB5}" type="pres">
      <dgm:prSet presAssocID="{AD640B90-4FE4-4788-AAAC-493A660207BF}" presName="ThreeNodes_1_text" presStyleLbl="node1" presStyleIdx="2" presStyleCnt="3">
        <dgm:presLayoutVars>
          <dgm:bulletEnabled val="1"/>
        </dgm:presLayoutVars>
      </dgm:prSet>
      <dgm:spPr/>
    </dgm:pt>
    <dgm:pt modelId="{540C2B4C-DB46-44D0-AA2E-F385E20E8EE5}" type="pres">
      <dgm:prSet presAssocID="{AD640B90-4FE4-4788-AAAC-493A660207BF}" presName="ThreeNodes_2_text" presStyleLbl="node1" presStyleIdx="2" presStyleCnt="3">
        <dgm:presLayoutVars>
          <dgm:bulletEnabled val="1"/>
        </dgm:presLayoutVars>
      </dgm:prSet>
      <dgm:spPr/>
    </dgm:pt>
    <dgm:pt modelId="{F52DE579-3D6A-4807-B9C2-4168A351D5DF}" type="pres">
      <dgm:prSet presAssocID="{AD640B90-4FE4-4788-AAAC-493A660207BF}" presName="ThreeNodes_3_text" presStyleLbl="node1" presStyleIdx="2" presStyleCnt="3">
        <dgm:presLayoutVars>
          <dgm:bulletEnabled val="1"/>
        </dgm:presLayoutVars>
      </dgm:prSet>
      <dgm:spPr/>
    </dgm:pt>
  </dgm:ptLst>
  <dgm:cxnLst>
    <dgm:cxn modelId="{3162742D-6A7C-4FD0-B24E-974EA337B9A3}" type="presOf" srcId="{AD640B90-4FE4-4788-AAAC-493A660207BF}" destId="{ED1D8CD1-B5F7-45A3-8EA2-DF5F85FE0C09}" srcOrd="0" destOrd="0" presId="urn:microsoft.com/office/officeart/2005/8/layout/vProcess5"/>
    <dgm:cxn modelId="{17E7F53D-F86E-4BF8-A9C5-D453E24CF5E5}" type="presOf" srcId="{8BC877EA-1DFC-43D7-81D0-EF65DA49254D}" destId="{4615E099-25B9-4468-8F03-BEB14F3BCA2D}" srcOrd="0" destOrd="0" presId="urn:microsoft.com/office/officeart/2005/8/layout/vProcess5"/>
    <dgm:cxn modelId="{89422D46-DE20-40D4-8377-E2A069048B54}" type="presOf" srcId="{5BAAEAA4-61CB-4F0F-A150-050E92E56A3F}" destId="{E86EBB63-87D8-40F4-86FE-5F5780B71B14}" srcOrd="0" destOrd="0" presId="urn:microsoft.com/office/officeart/2005/8/layout/vProcess5"/>
    <dgm:cxn modelId="{89183046-88F0-4B6C-83E0-EFBCAD1B582A}" type="presOf" srcId="{F067FE0B-24DC-44AA-A666-32EB7114BECE}" destId="{41781D67-54E8-4A6F-B9D8-B10EEF552773}" srcOrd="0" destOrd="0" presId="urn:microsoft.com/office/officeart/2005/8/layout/vProcess5"/>
    <dgm:cxn modelId="{FC4FC948-B74B-4055-9753-C92E12DF8DF1}" srcId="{AD640B90-4FE4-4788-AAAC-493A660207BF}" destId="{2F87D823-CDC7-442A-A029-C2F364D123B6}" srcOrd="2" destOrd="0" parTransId="{04200CA0-2F57-4FD1-A73A-77A7E3299070}" sibTransId="{E0E593A5-5441-4D1D-A002-8338B5D80CD9}"/>
    <dgm:cxn modelId="{36ADD94C-A9EF-4F94-920B-EC91F257EA0B}" type="presOf" srcId="{A392292D-DBBF-442F-94D4-4D4537F8A23F}" destId="{D6637C4B-4273-439F-9F3C-84479F45CFC5}" srcOrd="0" destOrd="0" presId="urn:microsoft.com/office/officeart/2005/8/layout/vProcess5"/>
    <dgm:cxn modelId="{1A209155-A3C6-4C28-AFFC-8BAD5EEFE39F}" type="presOf" srcId="{A392292D-DBBF-442F-94D4-4D4537F8A23F}" destId="{24806E47-13FE-48B4-809C-F15E1E3D9BB5}" srcOrd="1" destOrd="0" presId="urn:microsoft.com/office/officeart/2005/8/layout/vProcess5"/>
    <dgm:cxn modelId="{5871B486-CA16-43FD-BE19-BAB70CCAC588}" srcId="{AD640B90-4FE4-4788-AAAC-493A660207BF}" destId="{F067FE0B-24DC-44AA-A666-32EB7114BECE}" srcOrd="1" destOrd="0" parTransId="{8008757D-11BE-4263-87C4-5E19399B222F}" sibTransId="{5BAAEAA4-61CB-4F0F-A150-050E92E56A3F}"/>
    <dgm:cxn modelId="{67441B93-1659-449E-8692-98E11A18BFF4}" type="presOf" srcId="{2F87D823-CDC7-442A-A029-C2F364D123B6}" destId="{48A2CAD2-1B52-4E8B-A9E0-68AE931C6B9F}" srcOrd="0" destOrd="0" presId="urn:microsoft.com/office/officeart/2005/8/layout/vProcess5"/>
    <dgm:cxn modelId="{4BA641A6-06F9-4908-870D-B4F549A8E7CF}" type="presOf" srcId="{2F87D823-CDC7-442A-A029-C2F364D123B6}" destId="{F52DE579-3D6A-4807-B9C2-4168A351D5DF}" srcOrd="1" destOrd="0" presId="urn:microsoft.com/office/officeart/2005/8/layout/vProcess5"/>
    <dgm:cxn modelId="{7631F3EF-9AB4-4632-9725-8A2A72063AF0}" type="presOf" srcId="{F067FE0B-24DC-44AA-A666-32EB7114BECE}" destId="{540C2B4C-DB46-44D0-AA2E-F385E20E8EE5}" srcOrd="1" destOrd="0" presId="urn:microsoft.com/office/officeart/2005/8/layout/vProcess5"/>
    <dgm:cxn modelId="{00D48AF9-7261-4D0D-83CC-71C2D75395D0}" srcId="{AD640B90-4FE4-4788-AAAC-493A660207BF}" destId="{A392292D-DBBF-442F-94D4-4D4537F8A23F}" srcOrd="0" destOrd="0" parTransId="{09957506-594C-43F8-9F7C-9699DDABF08D}" sibTransId="{8BC877EA-1DFC-43D7-81D0-EF65DA49254D}"/>
    <dgm:cxn modelId="{9B16E184-6EFD-4664-87F3-33CAD5270DFD}" type="presParOf" srcId="{ED1D8CD1-B5F7-45A3-8EA2-DF5F85FE0C09}" destId="{BBF67D35-08C4-47F0-A211-B6F1DAC1DDAA}" srcOrd="0" destOrd="0" presId="urn:microsoft.com/office/officeart/2005/8/layout/vProcess5"/>
    <dgm:cxn modelId="{193B4FCC-1655-4DDC-9256-CF9B1A660119}" type="presParOf" srcId="{ED1D8CD1-B5F7-45A3-8EA2-DF5F85FE0C09}" destId="{D6637C4B-4273-439F-9F3C-84479F45CFC5}" srcOrd="1" destOrd="0" presId="urn:microsoft.com/office/officeart/2005/8/layout/vProcess5"/>
    <dgm:cxn modelId="{FE74721A-769A-438E-A5D7-04F66A88C0E4}" type="presParOf" srcId="{ED1D8CD1-B5F7-45A3-8EA2-DF5F85FE0C09}" destId="{41781D67-54E8-4A6F-B9D8-B10EEF552773}" srcOrd="2" destOrd="0" presId="urn:microsoft.com/office/officeart/2005/8/layout/vProcess5"/>
    <dgm:cxn modelId="{A5CB96C3-0AE3-41AB-A804-E19D2467558C}" type="presParOf" srcId="{ED1D8CD1-B5F7-45A3-8EA2-DF5F85FE0C09}" destId="{48A2CAD2-1B52-4E8B-A9E0-68AE931C6B9F}" srcOrd="3" destOrd="0" presId="urn:microsoft.com/office/officeart/2005/8/layout/vProcess5"/>
    <dgm:cxn modelId="{6BBF3319-F356-463C-9AF8-54230EF4B0E3}" type="presParOf" srcId="{ED1D8CD1-B5F7-45A3-8EA2-DF5F85FE0C09}" destId="{4615E099-25B9-4468-8F03-BEB14F3BCA2D}" srcOrd="4" destOrd="0" presId="urn:microsoft.com/office/officeart/2005/8/layout/vProcess5"/>
    <dgm:cxn modelId="{CF0BF85F-E81E-485C-9BA3-1BC41D1B460C}" type="presParOf" srcId="{ED1D8CD1-B5F7-45A3-8EA2-DF5F85FE0C09}" destId="{E86EBB63-87D8-40F4-86FE-5F5780B71B14}" srcOrd="5" destOrd="0" presId="urn:microsoft.com/office/officeart/2005/8/layout/vProcess5"/>
    <dgm:cxn modelId="{82E8A127-CAA5-44D5-B2C3-7D4E6CE428DA}" type="presParOf" srcId="{ED1D8CD1-B5F7-45A3-8EA2-DF5F85FE0C09}" destId="{24806E47-13FE-48B4-809C-F15E1E3D9BB5}" srcOrd="6" destOrd="0" presId="urn:microsoft.com/office/officeart/2005/8/layout/vProcess5"/>
    <dgm:cxn modelId="{D6CC5014-4DB7-4634-819B-100B697C3F77}" type="presParOf" srcId="{ED1D8CD1-B5F7-45A3-8EA2-DF5F85FE0C09}" destId="{540C2B4C-DB46-44D0-AA2E-F385E20E8EE5}" srcOrd="7" destOrd="0" presId="urn:microsoft.com/office/officeart/2005/8/layout/vProcess5"/>
    <dgm:cxn modelId="{FDB5F77D-7835-4BF0-AB1E-A19D215495BC}" type="presParOf" srcId="{ED1D8CD1-B5F7-45A3-8EA2-DF5F85FE0C09}" destId="{F52DE579-3D6A-4807-B9C2-4168A351D5D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37C4B-4273-439F-9F3C-84479F45CFC5}">
      <dsp:nvSpPr>
        <dsp:cNvPr id="0" name=""/>
        <dsp:cNvSpPr/>
      </dsp:nvSpPr>
      <dsp:spPr>
        <a:xfrm>
          <a:off x="0" y="0"/>
          <a:ext cx="8200518" cy="10886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Basics of SQL</a:t>
          </a:r>
        </a:p>
      </dsp:txBody>
      <dsp:txXfrm>
        <a:off x="31886" y="31886"/>
        <a:ext cx="7025751" cy="1024905"/>
      </dsp:txXfrm>
    </dsp:sp>
    <dsp:sp modelId="{41781D67-54E8-4A6F-B9D8-B10EEF552773}">
      <dsp:nvSpPr>
        <dsp:cNvPr id="0" name=""/>
        <dsp:cNvSpPr/>
      </dsp:nvSpPr>
      <dsp:spPr>
        <a:xfrm>
          <a:off x="723575" y="1270123"/>
          <a:ext cx="8200518" cy="1088677"/>
        </a:xfrm>
        <a:prstGeom prst="roundRect">
          <a:avLst>
            <a:gd name="adj" fmla="val 10000"/>
          </a:avLst>
        </a:prstGeom>
        <a:solidFill>
          <a:schemeClr val="accent2">
            <a:hueOff val="-10639510"/>
            <a:satOff val="-3169"/>
            <a:lumOff val="7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Demonstration of the SQL commands in the RDBMS</a:t>
          </a:r>
        </a:p>
      </dsp:txBody>
      <dsp:txXfrm>
        <a:off x="755461" y="1302009"/>
        <a:ext cx="6705531" cy="1024905"/>
      </dsp:txXfrm>
    </dsp:sp>
    <dsp:sp modelId="{48A2CAD2-1B52-4E8B-A9E0-68AE931C6B9F}">
      <dsp:nvSpPr>
        <dsp:cNvPr id="0" name=""/>
        <dsp:cNvSpPr/>
      </dsp:nvSpPr>
      <dsp:spPr>
        <a:xfrm>
          <a:off x="1447150" y="2540247"/>
          <a:ext cx="8200518" cy="1088677"/>
        </a:xfrm>
        <a:prstGeom prst="roundRect">
          <a:avLst>
            <a:gd name="adj" fmla="val 10000"/>
          </a:avLst>
        </a:prstGeom>
        <a:solidFill>
          <a:schemeClr val="accent2">
            <a:hueOff val="-21279020"/>
            <a:satOff val="-6338"/>
            <a:lumOff val="1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How to use SQL in Research (Project)</a:t>
          </a:r>
        </a:p>
      </dsp:txBody>
      <dsp:txXfrm>
        <a:off x="1479036" y="2572133"/>
        <a:ext cx="6705531" cy="1024905"/>
      </dsp:txXfrm>
    </dsp:sp>
    <dsp:sp modelId="{4615E099-25B9-4468-8F03-BEB14F3BCA2D}">
      <dsp:nvSpPr>
        <dsp:cNvPr id="0" name=""/>
        <dsp:cNvSpPr/>
      </dsp:nvSpPr>
      <dsp:spPr>
        <a:xfrm>
          <a:off x="7492878" y="825580"/>
          <a:ext cx="707640" cy="70764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652097" y="825580"/>
        <a:ext cx="389202" cy="532499"/>
      </dsp:txXfrm>
    </dsp:sp>
    <dsp:sp modelId="{E86EBB63-87D8-40F4-86FE-5F5780B71B14}">
      <dsp:nvSpPr>
        <dsp:cNvPr id="0" name=""/>
        <dsp:cNvSpPr/>
      </dsp:nvSpPr>
      <dsp:spPr>
        <a:xfrm>
          <a:off x="8216453" y="2088446"/>
          <a:ext cx="707640" cy="707640"/>
        </a:xfrm>
        <a:prstGeom prst="downArrow">
          <a:avLst>
            <a:gd name="adj1" fmla="val 55000"/>
            <a:gd name="adj2" fmla="val 45000"/>
          </a:avLst>
        </a:prstGeom>
        <a:solidFill>
          <a:schemeClr val="accent2">
            <a:tint val="40000"/>
            <a:alpha val="90000"/>
            <a:hueOff val="-21374806"/>
            <a:satOff val="-4190"/>
            <a:lumOff val="2482"/>
            <a:alphaOff val="0"/>
          </a:schemeClr>
        </a:solidFill>
        <a:ln w="12700" cap="flat" cmpd="sng" algn="ctr">
          <a:solidFill>
            <a:schemeClr val="accent2">
              <a:tint val="40000"/>
              <a:alpha val="90000"/>
              <a:hueOff val="-21374806"/>
              <a:satOff val="-4190"/>
              <a:lumOff val="24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375672" y="2088446"/>
        <a:ext cx="389202" cy="53249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8/14/2025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8/14/2025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Copyright belongs to Deboleena Thakur</a:t>
            </a:r>
            <a:endParaRPr lang="en-US" dirty="0"/>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Copyright belongs to Deboleena Thakur</a:t>
            </a:r>
            <a:endParaRPr lang="en-US" dirty="0"/>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Copyright belongs to Deboleena Thakur</a:t>
            </a:r>
            <a:endParaRPr lang="en-US" dirty="0"/>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Copyright belongs to Deboleena Thakur</a:t>
            </a:r>
            <a:endParaRPr lang="en-US" dirty="0"/>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Copyright belongs to Deboleena Thakur</a:t>
            </a:r>
            <a:endParaRPr lang="en-US" dirty="0"/>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Copyright belongs to Deboleena Thakur</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ssms/install/install" TargetMode="External"/><Relationship Id="rId2" Type="http://schemas.openxmlformats.org/officeDocument/2006/relationships/hyperlink" Target="https://www.microsoft.com/en-us/download/details.aspx?id=104781" TargetMode="Externa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earn.microsoft.com/en-us/sql/samples/adventureworks-install-configure?view=sql-server-ver17&amp;tabs=ssms"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physionet.org/content/mimiciii/1.4/"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hyperlink" Target="https://userweb.epic.com/" TargetMode="Externa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224BF27-44DF-85AD-DADB-5355B47F6B73}"/>
              </a:ext>
            </a:extLst>
          </p:cNvPr>
          <p:cNvSpPr>
            <a:spLocks noGrp="1"/>
          </p:cNvSpPr>
          <p:nvPr>
            <p:ph type="ctrTitle"/>
          </p:nvPr>
        </p:nvSpPr>
        <p:spPr>
          <a:xfrm>
            <a:off x="4759452" y="1456944"/>
            <a:ext cx="7086600" cy="1219200"/>
          </a:xfrm>
        </p:spPr>
        <p:txBody>
          <a:bodyPr>
            <a:normAutofit/>
          </a:bodyPr>
          <a:lstStyle/>
          <a:p>
            <a:r>
              <a:rPr lang="en-US" b="1" dirty="0"/>
              <a:t>All you need to know about SQL </a:t>
            </a:r>
          </a:p>
        </p:txBody>
      </p:sp>
      <p:sp>
        <p:nvSpPr>
          <p:cNvPr id="4" name="Subtitle 4">
            <a:extLst>
              <a:ext uri="{FF2B5EF4-FFF2-40B4-BE49-F238E27FC236}">
                <a16:creationId xmlns:a16="http://schemas.microsoft.com/office/drawing/2014/main" id="{77C53CE3-70B0-208D-F89E-6B058A7A3408}"/>
              </a:ext>
            </a:extLst>
          </p:cNvPr>
          <p:cNvSpPr txBox="1">
            <a:spLocks/>
          </p:cNvSpPr>
          <p:nvPr/>
        </p:nvSpPr>
        <p:spPr>
          <a:xfrm>
            <a:off x="5745988" y="4593336"/>
            <a:ext cx="5816600" cy="167639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900" b="1" dirty="0"/>
              <a:t>12 August 2025</a:t>
            </a:r>
          </a:p>
          <a:p>
            <a:pPr algn="ctr"/>
            <a:endParaRPr lang="en-US" sz="1900" b="1" dirty="0"/>
          </a:p>
          <a:p>
            <a:pPr algn="ctr"/>
            <a:r>
              <a:rPr lang="en-US" b="1" dirty="0"/>
              <a:t>By Deboleena Thakur, B. Pharm, MS-HCDA</a:t>
            </a:r>
          </a:p>
          <a:p>
            <a:pPr algn="ctr"/>
            <a:endParaRPr lang="en-US" b="1" dirty="0"/>
          </a:p>
          <a:p>
            <a:pPr algn="ctr"/>
            <a:r>
              <a:rPr lang="en-US" sz="1600" b="1" dirty="0"/>
              <a:t>Intermediate Data Analyst- IDHI, College of Medicine,</a:t>
            </a:r>
          </a:p>
          <a:p>
            <a:pPr algn="ctr"/>
            <a:r>
              <a:rPr lang="en-US" sz="1600" b="1" dirty="0"/>
              <a:t>University of Arkansas for Medical Sciences</a:t>
            </a:r>
          </a:p>
          <a:p>
            <a:pPr algn="ctr"/>
            <a:endParaRPr lang="en-US" b="1"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D39ABBF-EB82-C1E6-9C22-1478E206184E}"/>
              </a:ext>
            </a:extLst>
          </p:cNvPr>
          <p:cNvSpPr txBox="1">
            <a:spLocks/>
          </p:cNvSpPr>
          <p:nvPr/>
        </p:nvSpPr>
        <p:spPr>
          <a:xfrm>
            <a:off x="1277115" y="262128"/>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Agenda</a:t>
            </a:r>
          </a:p>
        </p:txBody>
      </p:sp>
      <p:sp>
        <p:nvSpPr>
          <p:cNvPr id="6" name="Content Placeholder 2">
            <a:extLst>
              <a:ext uri="{FF2B5EF4-FFF2-40B4-BE49-F238E27FC236}">
                <a16:creationId xmlns:a16="http://schemas.microsoft.com/office/drawing/2014/main" id="{C9C55C0D-94A9-9E74-57FD-D19F7119B884}"/>
              </a:ext>
            </a:extLst>
          </p:cNvPr>
          <p:cNvSpPr txBox="1">
            <a:spLocks/>
          </p:cNvSpPr>
          <p:nvPr/>
        </p:nvSpPr>
        <p:spPr>
          <a:xfrm>
            <a:off x="1274069" y="1814068"/>
            <a:ext cx="7665712" cy="3742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Introduction to SQL</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dirty="0">
                <a:latin typeface="Arial" panose="020B0604020202020204" pitchFamily="34" charset="0"/>
              </a:rPr>
              <a:t>Join types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Practice SQL commands using Adventure Works database</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lang="en-US" sz="2000" dirty="0">
                <a:latin typeface="Arial" panose="020B0604020202020204" pitchFamily="34" charset="0"/>
              </a:rPr>
              <a:t>Entity Relationship Diagrams</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lang="en-US" sz="2000" dirty="0">
                <a:latin typeface="Arial" panose="020B0604020202020204" pitchFamily="34" charset="0"/>
              </a:rPr>
              <a:t>Tiny Exercise</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lang="en-US" sz="2000" dirty="0">
                <a:latin typeface="Arial" panose="020B0604020202020204" pitchFamily="34" charset="0"/>
              </a:rPr>
              <a:t>Create a database using the Mimic-III Clinical data</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lang="en-US" sz="2000" dirty="0">
                <a:latin typeface="Arial" panose="020B0604020202020204" pitchFamily="34" charset="0"/>
              </a:rPr>
              <a:t>Epic Cosmos for Data Architecture</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lang="en-US" sz="2000" dirty="0">
                <a:latin typeface="Arial" panose="020B0604020202020204" pitchFamily="34" charset="0"/>
              </a:rPr>
              <a:t>Q&amp;A</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endParaRPr lang="en-US" sz="2000" dirty="0">
              <a:latin typeface="Arial" panose="020B0604020202020204" pitchFamily="34"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endParaRPr lang="en-US" sz="2000" dirty="0">
              <a:latin typeface="Arial" panose="020B0604020202020204" pitchFamily="34"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endParaRPr lang="en-US" sz="2000" dirty="0"/>
          </a:p>
        </p:txBody>
      </p:sp>
      <p:sp>
        <p:nvSpPr>
          <p:cNvPr id="7" name="Footer Placeholder 6">
            <a:extLst>
              <a:ext uri="{FF2B5EF4-FFF2-40B4-BE49-F238E27FC236}">
                <a16:creationId xmlns:a16="http://schemas.microsoft.com/office/drawing/2014/main" id="{8E97EDC9-AD47-5354-ED94-E35BEA5FFAFE}"/>
              </a:ext>
            </a:extLst>
          </p:cNvPr>
          <p:cNvSpPr>
            <a:spLocks noGrp="1"/>
          </p:cNvSpPr>
          <p:nvPr>
            <p:ph type="ftr" sz="quarter" idx="11"/>
          </p:nvPr>
        </p:nvSpPr>
        <p:spPr/>
        <p:txBody>
          <a:bodyPr/>
          <a:lstStyle/>
          <a:p>
            <a:r>
              <a:rPr lang="en-US"/>
              <a:t>Copyright belongs to Deboleena Thakur</a:t>
            </a:r>
            <a:endParaRPr lang="en-US" dirty="0"/>
          </a:p>
        </p:txBody>
      </p:sp>
      <p:sp>
        <p:nvSpPr>
          <p:cNvPr id="8" name="Slide Number Placeholder 7">
            <a:extLst>
              <a:ext uri="{FF2B5EF4-FFF2-40B4-BE49-F238E27FC236}">
                <a16:creationId xmlns:a16="http://schemas.microsoft.com/office/drawing/2014/main" id="{48211240-1B93-4260-991A-B5EA5F63EA54}"/>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19862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9F5C95-A1E7-D533-1F09-35D5A0FC1623}"/>
              </a:ext>
            </a:extLst>
          </p:cNvPr>
          <p:cNvSpPr>
            <a:spLocks noGrp="1"/>
          </p:cNvSpPr>
          <p:nvPr>
            <p:ph type="title"/>
          </p:nvPr>
        </p:nvSpPr>
        <p:spPr>
          <a:xfrm>
            <a:off x="5175505" y="441960"/>
            <a:ext cx="6562392" cy="3316893"/>
          </a:xfrm>
        </p:spPr>
        <p:txBody>
          <a:bodyPr/>
          <a:lstStyle/>
          <a:p>
            <a:r>
              <a:rPr lang="en-US" sz="4000" dirty="0"/>
              <a:t>Introduction to SQL</a:t>
            </a:r>
            <a:br>
              <a:rPr lang="en-US" sz="4000" dirty="0"/>
            </a:br>
            <a:endParaRPr lang="en-US" dirty="0"/>
          </a:p>
        </p:txBody>
      </p:sp>
      <p:sp>
        <p:nvSpPr>
          <p:cNvPr id="7" name="Text Placeholder 6">
            <a:extLst>
              <a:ext uri="{FF2B5EF4-FFF2-40B4-BE49-F238E27FC236}">
                <a16:creationId xmlns:a16="http://schemas.microsoft.com/office/drawing/2014/main" id="{20884794-F6E7-5131-7F4B-30CA01F76BC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04339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9230A5-589B-9A66-7F86-E59EFFBA6C21}"/>
              </a:ext>
            </a:extLst>
          </p:cNvPr>
          <p:cNvSpPr txBox="1">
            <a:spLocks/>
          </p:cNvSpPr>
          <p:nvPr/>
        </p:nvSpPr>
        <p:spPr>
          <a:xfrm>
            <a:off x="885004" y="368306"/>
            <a:ext cx="9998276" cy="131470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What is SQL?</a:t>
            </a:r>
          </a:p>
        </p:txBody>
      </p:sp>
      <p:sp>
        <p:nvSpPr>
          <p:cNvPr id="7" name="Rectangle 1">
            <a:extLst>
              <a:ext uri="{FF2B5EF4-FFF2-40B4-BE49-F238E27FC236}">
                <a16:creationId xmlns:a16="http://schemas.microsoft.com/office/drawing/2014/main" id="{518DD5E1-0E2C-2425-97AE-4A0DD3BA68AF}"/>
              </a:ext>
            </a:extLst>
          </p:cNvPr>
          <p:cNvSpPr txBox="1">
            <a:spLocks noChangeArrowheads="1"/>
          </p:cNvSpPr>
          <p:nvPr/>
        </p:nvSpPr>
        <p:spPr bwMode="auto">
          <a:xfrm>
            <a:off x="1112520" y="1359408"/>
            <a:ext cx="10250407" cy="482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0" fontAlgn="base" hangingPunct="0">
              <a:spcBef>
                <a:spcPct val="0"/>
              </a:spcBef>
              <a:spcAft>
                <a:spcPct val="0"/>
              </a:spcAft>
              <a:buFontTx/>
              <a:buChar char="•"/>
            </a:pPr>
            <a:endParaRPr lang="en-US" altLang="en-US" sz="1800" b="1">
              <a:latin typeface="Arial" panose="020B0604020202020204" pitchFamily="34" charset="0"/>
            </a:endParaRPr>
          </a:p>
          <a:p>
            <a:pPr marL="0" indent="0" defTabSz="914400" eaLnBrk="0" fontAlgn="base" hangingPunct="0">
              <a:spcBef>
                <a:spcPct val="0"/>
              </a:spcBef>
              <a:spcAft>
                <a:spcPct val="0"/>
              </a:spcAft>
              <a:buFont typeface="Arial"/>
              <a:buNone/>
            </a:pPr>
            <a:r>
              <a:rPr lang="en-US" altLang="en-US" sz="1800" b="1">
                <a:solidFill>
                  <a:srgbClr val="0070C0"/>
                </a:solidFill>
                <a:latin typeface="Arial" panose="020B0604020202020204" pitchFamily="34" charset="0"/>
              </a:rPr>
              <a:t>SQL (Structured Query Language)</a:t>
            </a:r>
            <a:r>
              <a:rPr lang="en-US" altLang="en-US" sz="1800">
                <a:solidFill>
                  <a:srgbClr val="0070C0"/>
                </a:solidFill>
                <a:latin typeface="Arial" panose="020B0604020202020204" pitchFamily="34" charset="0"/>
              </a:rPr>
              <a:t> is a standardized language used to </a:t>
            </a:r>
          </a:p>
          <a:p>
            <a:pPr marL="0" indent="0" defTabSz="914400" eaLnBrk="0" fontAlgn="base" hangingPunct="0">
              <a:spcBef>
                <a:spcPct val="0"/>
              </a:spcBef>
              <a:spcAft>
                <a:spcPct val="0"/>
              </a:spcAft>
              <a:buFont typeface="Arial"/>
              <a:buNone/>
            </a:pPr>
            <a:r>
              <a:rPr lang="en-US" altLang="en-US" sz="1800">
                <a:solidFill>
                  <a:srgbClr val="0070C0"/>
                </a:solidFill>
                <a:latin typeface="Arial" panose="020B0604020202020204" pitchFamily="34" charset="0"/>
              </a:rPr>
              <a:t>manage and interact with data in </a:t>
            </a:r>
            <a:r>
              <a:rPr lang="en-US" altLang="en-US" sz="1800" b="1">
                <a:solidFill>
                  <a:srgbClr val="0070C0"/>
                </a:solidFill>
                <a:latin typeface="Arial" panose="020B0604020202020204" pitchFamily="34" charset="0"/>
              </a:rPr>
              <a:t>relational databases</a:t>
            </a:r>
            <a:r>
              <a:rPr lang="en-US" altLang="en-US" sz="1800">
                <a:solidFill>
                  <a:srgbClr val="0070C0"/>
                </a:solidFill>
                <a:latin typeface="Arial" panose="020B0604020202020204" pitchFamily="34" charset="0"/>
              </a:rPr>
              <a:t> (e.g., SQL Server, </a:t>
            </a:r>
          </a:p>
          <a:p>
            <a:pPr marL="0" indent="0" defTabSz="914400" eaLnBrk="0" fontAlgn="base" hangingPunct="0">
              <a:spcBef>
                <a:spcPct val="0"/>
              </a:spcBef>
              <a:spcAft>
                <a:spcPct val="0"/>
              </a:spcAft>
              <a:buFont typeface="Arial"/>
              <a:buNone/>
            </a:pPr>
            <a:r>
              <a:rPr lang="en-US" altLang="en-US" sz="1800">
                <a:solidFill>
                  <a:srgbClr val="0070C0"/>
                </a:solidFill>
                <a:latin typeface="Arial" panose="020B0604020202020204" pitchFamily="34" charset="0"/>
              </a:rPr>
              <a:t>MySQL, PostgreSQL, Oracle).</a:t>
            </a:r>
          </a:p>
          <a:p>
            <a:pPr marL="0" indent="0" defTabSz="914400" eaLnBrk="0" fontAlgn="base" hangingPunct="0">
              <a:spcBef>
                <a:spcPct val="0"/>
              </a:spcBef>
              <a:spcAft>
                <a:spcPct val="0"/>
              </a:spcAft>
              <a:buFont typeface="Arial"/>
              <a:buNone/>
            </a:pPr>
            <a:endParaRPr lang="en-US" altLang="en-US" sz="1800">
              <a:latin typeface="Arial" panose="020B0604020202020204" pitchFamily="34" charset="0"/>
            </a:endParaRPr>
          </a:p>
          <a:p>
            <a:pPr marL="228600" indent="-228600" defTabSz="914400" eaLnBrk="0" fontAlgn="base" hangingPunct="0">
              <a:spcBef>
                <a:spcPct val="0"/>
              </a:spcBef>
              <a:spcAft>
                <a:spcPct val="0"/>
              </a:spcAft>
              <a:buFont typeface="Arial" panose="020B0604020202020204" pitchFamily="34" charset="0"/>
              <a:buChar char="•"/>
              <a:defRPr/>
            </a:pPr>
            <a:r>
              <a:rPr lang="en-US" altLang="en-US" sz="1800" b="1">
                <a:solidFill>
                  <a:prstClr val="black"/>
                </a:solidFill>
                <a:latin typeface="Arial" panose="020B0604020202020204" pitchFamily="34" charset="0"/>
              </a:rPr>
              <a:t>Brief History-</a:t>
            </a:r>
          </a:p>
          <a:p>
            <a:pPr marL="0" indent="0" defTabSz="914400" eaLnBrk="0" fontAlgn="base" hangingPunct="0">
              <a:spcBef>
                <a:spcPct val="0"/>
              </a:spcBef>
              <a:spcAft>
                <a:spcPct val="0"/>
              </a:spcAft>
              <a:buFont typeface="Arial" panose="020B0604020202020204" pitchFamily="34" charset="0"/>
              <a:buNone/>
              <a:defRPr/>
            </a:pPr>
            <a:r>
              <a:rPr lang="en-US" altLang="en-US" sz="1400">
                <a:solidFill>
                  <a:prstClr val="black"/>
                </a:solidFill>
                <a:latin typeface="Arial" panose="020B0604020202020204" pitchFamily="34" charset="0"/>
              </a:rPr>
              <a:t>-</a:t>
            </a:r>
            <a:r>
              <a:rPr lang="en-US" sz="1400">
                <a:solidFill>
                  <a:prstClr val="black"/>
                </a:solidFill>
                <a:latin typeface="Arial" panose="020B0604020202020204" pitchFamily="34" charset="0"/>
              </a:rPr>
              <a:t>SQL was created in the 1970s by IBM</a:t>
            </a:r>
          </a:p>
          <a:p>
            <a:pPr marL="0" indent="0" defTabSz="914400" eaLnBrk="0" fontAlgn="base" hangingPunct="0">
              <a:spcBef>
                <a:spcPct val="0"/>
              </a:spcBef>
              <a:spcAft>
                <a:spcPct val="0"/>
              </a:spcAft>
              <a:buFont typeface="Arial" panose="020B0604020202020204" pitchFamily="34" charset="0"/>
              <a:buNone/>
              <a:defRPr/>
            </a:pPr>
            <a:r>
              <a:rPr lang="en-US" altLang="en-US" sz="1400">
                <a:solidFill>
                  <a:prstClr val="black"/>
                </a:solidFill>
                <a:latin typeface="Arial" panose="020B0604020202020204" pitchFamily="34" charset="0"/>
              </a:rPr>
              <a:t>-</a:t>
            </a:r>
            <a:r>
              <a:rPr lang="en-US" sz="1400">
                <a:solidFill>
                  <a:prstClr val="black"/>
                </a:solidFill>
                <a:latin typeface="Arial" panose="020B0604020202020204" pitchFamily="34" charset="0"/>
              </a:rPr>
              <a:t>adopted commercially by Oracle in 1979</a:t>
            </a:r>
          </a:p>
          <a:p>
            <a:pPr marL="0" indent="0" defTabSz="914400" eaLnBrk="0" fontAlgn="base" hangingPunct="0">
              <a:spcBef>
                <a:spcPct val="0"/>
              </a:spcBef>
              <a:spcAft>
                <a:spcPct val="0"/>
              </a:spcAft>
              <a:buFont typeface="Arial" panose="020B0604020202020204" pitchFamily="34" charset="0"/>
              <a:buNone/>
              <a:defRPr/>
            </a:pPr>
            <a:r>
              <a:rPr lang="en-US" altLang="en-US" sz="1400">
                <a:solidFill>
                  <a:prstClr val="black"/>
                </a:solidFill>
                <a:latin typeface="Arial" panose="020B0604020202020204" pitchFamily="34" charset="0"/>
              </a:rPr>
              <a:t>-</a:t>
            </a:r>
            <a:r>
              <a:rPr lang="en-US" sz="1400">
                <a:solidFill>
                  <a:prstClr val="black"/>
                </a:solidFill>
                <a:latin typeface="Arial" panose="020B0604020202020204" pitchFamily="34" charset="0"/>
              </a:rPr>
              <a:t>standardized by American National Standards Institute (ANSI) in 1986.</a:t>
            </a:r>
          </a:p>
          <a:p>
            <a:pPr marL="0" indent="0" defTabSz="914400" eaLnBrk="0" fontAlgn="base" hangingPunct="0">
              <a:spcBef>
                <a:spcPct val="0"/>
              </a:spcBef>
              <a:spcAft>
                <a:spcPct val="0"/>
              </a:spcAft>
              <a:buFont typeface="Arial"/>
              <a:buNone/>
            </a:pPr>
            <a:endParaRPr lang="en-US" altLang="en-US" sz="1800">
              <a:latin typeface="Arial" panose="020B0604020202020204" pitchFamily="34" charset="0"/>
            </a:endParaRPr>
          </a:p>
          <a:p>
            <a:pPr eaLnBrk="0" fontAlgn="base" hangingPunct="0">
              <a:spcBef>
                <a:spcPct val="0"/>
              </a:spcBef>
              <a:spcAft>
                <a:spcPct val="0"/>
              </a:spcAft>
            </a:pPr>
            <a:r>
              <a:rPr lang="en-US" altLang="en-US" sz="1800" b="1">
                <a:latin typeface="Arial" panose="020B0604020202020204" pitchFamily="34" charset="0"/>
              </a:rPr>
              <a:t>Key SQL Functions:</a:t>
            </a:r>
          </a:p>
          <a:p>
            <a:pPr marL="0" indent="0" defTabSz="914400" eaLnBrk="0" fontAlgn="base" hangingPunct="0">
              <a:spcBef>
                <a:spcPct val="0"/>
              </a:spcBef>
              <a:spcAft>
                <a:spcPct val="0"/>
              </a:spcAft>
              <a:buFont typeface="Arial"/>
              <a:buNone/>
            </a:pPr>
            <a:r>
              <a:rPr lang="en-US" altLang="en-US" sz="1400" b="1">
                <a:latin typeface="Arial" panose="020B0604020202020204" pitchFamily="34" charset="0"/>
              </a:rPr>
              <a:t>-D</a:t>
            </a:r>
            <a:r>
              <a:rPr lang="en-US" altLang="en-US" sz="1400" b="1">
                <a:solidFill>
                  <a:srgbClr val="FF0000"/>
                </a:solidFill>
                <a:latin typeface="Arial" panose="020B0604020202020204" pitchFamily="34" charset="0"/>
              </a:rPr>
              <a:t>D</a:t>
            </a:r>
            <a:r>
              <a:rPr lang="en-US" altLang="en-US" sz="1400" b="1">
                <a:latin typeface="Arial" panose="020B0604020202020204" pitchFamily="34" charset="0"/>
              </a:rPr>
              <a:t>L (Data Definition Language):</a:t>
            </a:r>
            <a:r>
              <a:rPr lang="en-US" altLang="en-US" sz="1400">
                <a:latin typeface="Arial" panose="020B0604020202020204" pitchFamily="34" charset="0"/>
              </a:rPr>
              <a:t> Create, alter, or drop tables and structures.</a:t>
            </a:r>
          </a:p>
          <a:p>
            <a:pPr marL="0" indent="0" defTabSz="914400" eaLnBrk="0" fontAlgn="base" hangingPunct="0">
              <a:spcBef>
                <a:spcPct val="0"/>
              </a:spcBef>
              <a:spcAft>
                <a:spcPct val="0"/>
              </a:spcAft>
              <a:buFont typeface="Arial"/>
              <a:buNone/>
            </a:pPr>
            <a:r>
              <a:rPr lang="en-US" altLang="en-US" sz="1400" b="1">
                <a:latin typeface="Arial" panose="020B0604020202020204" pitchFamily="34" charset="0"/>
              </a:rPr>
              <a:t>-D</a:t>
            </a:r>
            <a:r>
              <a:rPr lang="en-US" altLang="en-US" sz="1400" b="1">
                <a:solidFill>
                  <a:srgbClr val="FF0000"/>
                </a:solidFill>
                <a:latin typeface="Arial" panose="020B0604020202020204" pitchFamily="34" charset="0"/>
              </a:rPr>
              <a:t>M</a:t>
            </a:r>
            <a:r>
              <a:rPr lang="en-US" altLang="en-US" sz="1400" b="1">
                <a:latin typeface="Arial" panose="020B0604020202020204" pitchFamily="34" charset="0"/>
              </a:rPr>
              <a:t>L (Data Manipulation Language):</a:t>
            </a:r>
            <a:r>
              <a:rPr lang="en-US" altLang="en-US" sz="1400">
                <a:latin typeface="Arial" panose="020B0604020202020204" pitchFamily="34" charset="0"/>
              </a:rPr>
              <a:t> Insert, update, delete, and query data.</a:t>
            </a:r>
          </a:p>
          <a:p>
            <a:pPr marL="0" indent="0" defTabSz="914400" eaLnBrk="0" fontAlgn="base" hangingPunct="0">
              <a:spcBef>
                <a:spcPct val="0"/>
              </a:spcBef>
              <a:spcAft>
                <a:spcPct val="0"/>
              </a:spcAft>
              <a:buFont typeface="Arial"/>
              <a:buNone/>
            </a:pPr>
            <a:r>
              <a:rPr lang="en-US" altLang="en-US" sz="1400" b="1">
                <a:latin typeface="Arial" panose="020B0604020202020204" pitchFamily="34" charset="0"/>
              </a:rPr>
              <a:t>-D</a:t>
            </a:r>
            <a:r>
              <a:rPr lang="en-US" altLang="en-US" sz="1400" b="1">
                <a:solidFill>
                  <a:srgbClr val="FF0000"/>
                </a:solidFill>
                <a:latin typeface="Arial" panose="020B0604020202020204" pitchFamily="34" charset="0"/>
              </a:rPr>
              <a:t>C</a:t>
            </a:r>
            <a:r>
              <a:rPr lang="en-US" altLang="en-US" sz="1400" b="1">
                <a:latin typeface="Arial" panose="020B0604020202020204" pitchFamily="34" charset="0"/>
              </a:rPr>
              <a:t>L (Data Control Language):</a:t>
            </a:r>
            <a:r>
              <a:rPr lang="en-US" altLang="en-US" sz="1400">
                <a:latin typeface="Arial" panose="020B0604020202020204" pitchFamily="34" charset="0"/>
              </a:rPr>
              <a:t> Grant or revoke user access and permissions.</a:t>
            </a:r>
          </a:p>
          <a:p>
            <a:pPr marL="0" indent="0" defTabSz="914400" eaLnBrk="0" fontAlgn="base" hangingPunct="0">
              <a:spcBef>
                <a:spcPct val="0"/>
              </a:spcBef>
              <a:spcAft>
                <a:spcPct val="0"/>
              </a:spcAft>
              <a:buFont typeface="Arial"/>
              <a:buNone/>
            </a:pPr>
            <a:endParaRPr lang="en-US" altLang="en-US" sz="1400">
              <a:latin typeface="Arial" panose="020B0604020202020204" pitchFamily="34" charset="0"/>
            </a:endParaRPr>
          </a:p>
          <a:p>
            <a:pPr marL="0" indent="0" defTabSz="914400" eaLnBrk="0" fontAlgn="base" hangingPunct="0">
              <a:spcBef>
                <a:spcPct val="0"/>
              </a:spcBef>
              <a:spcAft>
                <a:spcPct val="0"/>
              </a:spcAft>
              <a:buFont typeface="Arial"/>
              <a:buNone/>
            </a:pPr>
            <a:endParaRPr lang="en-US" altLang="en-US" sz="1400">
              <a:latin typeface="Arial" panose="020B0604020202020204" pitchFamily="34" charset="0"/>
            </a:endParaRPr>
          </a:p>
          <a:p>
            <a:pPr marL="0" indent="0" defTabSz="914400" eaLnBrk="0" fontAlgn="base" hangingPunct="0">
              <a:spcBef>
                <a:spcPct val="0"/>
              </a:spcBef>
              <a:spcAft>
                <a:spcPct val="0"/>
              </a:spcAft>
              <a:buFontTx/>
              <a:buChar char="•"/>
            </a:pPr>
            <a:r>
              <a:rPr lang="en-US" altLang="en-US" sz="1800">
                <a:latin typeface="Arial" panose="020B0604020202020204" pitchFamily="34" charset="0"/>
              </a:rPr>
              <a:t>SQL is </a:t>
            </a:r>
            <a:r>
              <a:rPr lang="en-US" altLang="en-US" sz="1800" b="1">
                <a:latin typeface="Arial" panose="020B0604020202020204" pitchFamily="34" charset="0"/>
              </a:rPr>
              <a:t>declarative </a:t>
            </a:r>
            <a:r>
              <a:rPr lang="en-US" altLang="en-US" sz="1800">
                <a:latin typeface="Arial" panose="020B0604020202020204" pitchFamily="34" charset="0"/>
              </a:rPr>
              <a:t>language- you describe </a:t>
            </a:r>
            <a:r>
              <a:rPr lang="en-US" altLang="en-US" sz="1800" i="1">
                <a:latin typeface="Arial" panose="020B0604020202020204" pitchFamily="34" charset="0"/>
              </a:rPr>
              <a:t>what</a:t>
            </a:r>
            <a:r>
              <a:rPr lang="en-US" altLang="en-US" sz="1800">
                <a:latin typeface="Arial" panose="020B0604020202020204" pitchFamily="34" charset="0"/>
              </a:rPr>
              <a:t> you want, not </a:t>
            </a:r>
            <a:r>
              <a:rPr lang="en-US" altLang="en-US" sz="1800" i="1">
                <a:latin typeface="Arial" panose="020B0604020202020204" pitchFamily="34" charset="0"/>
              </a:rPr>
              <a:t>how</a:t>
            </a:r>
            <a:r>
              <a:rPr lang="en-US" altLang="en-US" sz="1800">
                <a:latin typeface="Arial" panose="020B0604020202020204" pitchFamily="34" charset="0"/>
              </a:rPr>
              <a:t> to do it.</a:t>
            </a:r>
          </a:p>
          <a:p>
            <a:pPr marL="0" indent="0" defTabSz="914400" eaLnBrk="0" fontAlgn="base" hangingPunct="0">
              <a:spcBef>
                <a:spcPct val="0"/>
              </a:spcBef>
              <a:spcAft>
                <a:spcPct val="0"/>
              </a:spcAft>
              <a:buFont typeface="Arial"/>
              <a:buNone/>
            </a:pPr>
            <a:endParaRPr lang="en-US" altLang="en-US" sz="1800">
              <a:latin typeface="Arial" panose="020B0604020202020204" pitchFamily="34" charset="0"/>
            </a:endParaRPr>
          </a:p>
          <a:p>
            <a:pPr marL="0" indent="0" defTabSz="914400" eaLnBrk="0" fontAlgn="base" hangingPunct="0">
              <a:spcBef>
                <a:spcPct val="0"/>
              </a:spcBef>
              <a:spcAft>
                <a:spcPct val="0"/>
              </a:spcAft>
              <a:buFontTx/>
              <a:buChar char="•"/>
            </a:pPr>
            <a:r>
              <a:rPr lang="en-US" altLang="en-US" sz="1800">
                <a:latin typeface="Arial" panose="020B0604020202020204" pitchFamily="34" charset="0"/>
              </a:rPr>
              <a:t>While syntax may vary slightly across systems, core SQL commands are consistent.</a:t>
            </a:r>
            <a:endParaRPr lang="en-US" altLang="en-US" sz="1800" dirty="0">
              <a:latin typeface="Arial" panose="020B0604020202020204" pitchFamily="34" charset="0"/>
            </a:endParaRPr>
          </a:p>
        </p:txBody>
      </p:sp>
      <p:pic>
        <p:nvPicPr>
          <p:cNvPr id="8" name="Picture 7">
            <a:extLst>
              <a:ext uri="{FF2B5EF4-FFF2-40B4-BE49-F238E27FC236}">
                <a16:creationId xmlns:a16="http://schemas.microsoft.com/office/drawing/2014/main" id="{27D5249B-D4AE-CA98-26F9-C2FCB61A5D9B}"/>
              </a:ext>
            </a:extLst>
          </p:cNvPr>
          <p:cNvPicPr>
            <a:picLocks noChangeAspect="1"/>
          </p:cNvPicPr>
          <p:nvPr/>
        </p:nvPicPr>
        <p:blipFill>
          <a:blip r:embed="rId2"/>
          <a:stretch>
            <a:fillRect/>
          </a:stretch>
        </p:blipFill>
        <p:spPr>
          <a:xfrm>
            <a:off x="8867444" y="1707620"/>
            <a:ext cx="3014806" cy="3095632"/>
          </a:xfrm>
          <a:prstGeom prst="rect">
            <a:avLst/>
          </a:prstGeom>
        </p:spPr>
      </p:pic>
      <p:sp>
        <p:nvSpPr>
          <p:cNvPr id="9" name="Footer Placeholder 8">
            <a:extLst>
              <a:ext uri="{FF2B5EF4-FFF2-40B4-BE49-F238E27FC236}">
                <a16:creationId xmlns:a16="http://schemas.microsoft.com/office/drawing/2014/main" id="{0B03D80B-12CC-A442-FFD2-3E07E514F25A}"/>
              </a:ext>
            </a:extLst>
          </p:cNvPr>
          <p:cNvSpPr>
            <a:spLocks noGrp="1"/>
          </p:cNvSpPr>
          <p:nvPr>
            <p:ph type="ftr" sz="quarter" idx="11"/>
          </p:nvPr>
        </p:nvSpPr>
        <p:spPr/>
        <p:txBody>
          <a:bodyPr/>
          <a:lstStyle/>
          <a:p>
            <a:r>
              <a:rPr lang="en-US"/>
              <a:t>Copyright belongs to Deboleena Thakur</a:t>
            </a:r>
            <a:endParaRPr lang="en-US" dirty="0"/>
          </a:p>
        </p:txBody>
      </p:sp>
      <p:sp>
        <p:nvSpPr>
          <p:cNvPr id="10" name="Slide Number Placeholder 9">
            <a:extLst>
              <a:ext uri="{FF2B5EF4-FFF2-40B4-BE49-F238E27FC236}">
                <a16:creationId xmlns:a16="http://schemas.microsoft.com/office/drawing/2014/main" id="{AAAFD9DA-F15E-F514-E703-66BD12129D40}"/>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17666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1F11A4-78BA-8301-01A8-495B4E2FB284}"/>
              </a:ext>
            </a:extLst>
          </p:cNvPr>
          <p:cNvSpPr txBox="1">
            <a:spLocks/>
          </p:cNvSpPr>
          <p:nvPr/>
        </p:nvSpPr>
        <p:spPr>
          <a:xfrm>
            <a:off x="591312" y="201168"/>
            <a:ext cx="10515600" cy="132556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SQL Order of Writing vs. Order of Execution</a:t>
            </a:r>
            <a:r>
              <a:rPr lang="en-US" dirty="0"/>
              <a:t> </a:t>
            </a:r>
          </a:p>
        </p:txBody>
      </p:sp>
      <p:sp>
        <p:nvSpPr>
          <p:cNvPr id="7" name="TextBox 6">
            <a:extLst>
              <a:ext uri="{FF2B5EF4-FFF2-40B4-BE49-F238E27FC236}">
                <a16:creationId xmlns:a16="http://schemas.microsoft.com/office/drawing/2014/main" id="{A0158AE0-A818-8290-0B26-0D15F02EA539}"/>
              </a:ext>
            </a:extLst>
          </p:cNvPr>
          <p:cNvSpPr txBox="1"/>
          <p:nvPr/>
        </p:nvSpPr>
        <p:spPr>
          <a:xfrm>
            <a:off x="2305812" y="5600212"/>
            <a:ext cx="5715000" cy="523220"/>
          </a:xfrm>
          <a:prstGeom prst="rect">
            <a:avLst/>
          </a:prstGeom>
          <a:noFill/>
        </p:spPr>
        <p:txBody>
          <a:bodyPr wrap="square" rtlCol="0">
            <a:spAutoFit/>
          </a:bodyPr>
          <a:lstStyle/>
          <a:p>
            <a:r>
              <a:rPr lang="en-US" sz="2800" dirty="0">
                <a:solidFill>
                  <a:srgbClr val="00B050"/>
                </a:solidFill>
              </a:rPr>
              <a:t> </a:t>
            </a:r>
            <a:r>
              <a:rPr lang="en-US" sz="2800" b="1" dirty="0">
                <a:solidFill>
                  <a:srgbClr val="00B050"/>
                </a:solidFill>
              </a:rPr>
              <a:t>"Silly Frog Wear Green Hat On Lake" </a:t>
            </a:r>
          </a:p>
        </p:txBody>
      </p:sp>
      <p:pic>
        <p:nvPicPr>
          <p:cNvPr id="8" name="Picture 7">
            <a:extLst>
              <a:ext uri="{FF2B5EF4-FFF2-40B4-BE49-F238E27FC236}">
                <a16:creationId xmlns:a16="http://schemas.microsoft.com/office/drawing/2014/main" id="{49DF8937-63FF-9AFA-F89C-F612141CFCAB}"/>
              </a:ext>
            </a:extLst>
          </p:cNvPr>
          <p:cNvPicPr>
            <a:picLocks noChangeAspect="1"/>
          </p:cNvPicPr>
          <p:nvPr/>
        </p:nvPicPr>
        <p:blipFill>
          <a:blip r:embed="rId2"/>
          <a:stretch>
            <a:fillRect/>
          </a:stretch>
        </p:blipFill>
        <p:spPr>
          <a:xfrm>
            <a:off x="8265152" y="5212928"/>
            <a:ext cx="1416320" cy="1135552"/>
          </a:xfrm>
          <a:prstGeom prst="rect">
            <a:avLst/>
          </a:prstGeom>
        </p:spPr>
      </p:pic>
      <p:sp>
        <p:nvSpPr>
          <p:cNvPr id="9" name="Content Placeholder 14">
            <a:extLst>
              <a:ext uri="{FF2B5EF4-FFF2-40B4-BE49-F238E27FC236}">
                <a16:creationId xmlns:a16="http://schemas.microsoft.com/office/drawing/2014/main" id="{EC5A826C-5B5F-2D0E-45B0-452CBC0A6B04}"/>
              </a:ext>
            </a:extLst>
          </p:cNvPr>
          <p:cNvSpPr txBox="1">
            <a:spLocks/>
          </p:cNvSpPr>
          <p:nvPr/>
        </p:nvSpPr>
        <p:spPr>
          <a:xfrm>
            <a:off x="667512" y="1526731"/>
            <a:ext cx="8229600" cy="3703637"/>
          </a:xfrm>
          <a:prstGeom prst="rect">
            <a:avLst/>
          </a:prstGeom>
        </p:spPr>
        <p:txBody>
          <a:bodyPr numCol="2">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Arial"/>
              <a:buAutoNum type="arabicPeriod"/>
            </a:pPr>
            <a:r>
              <a:rPr lang="en-US" sz="2800" b="1" dirty="0"/>
              <a:t>Order of Writing (How You Write the Query)</a:t>
            </a:r>
          </a:p>
          <a:p>
            <a:pPr marL="0" indent="0">
              <a:buNone/>
            </a:pPr>
            <a:endParaRPr lang="en-US" sz="2800" b="1" dirty="0"/>
          </a:p>
          <a:p>
            <a:pPr marL="0" indent="0">
              <a:buFont typeface="Arial"/>
              <a:buNone/>
            </a:pPr>
            <a:r>
              <a:rPr lang="en-US" sz="1600" b="1" dirty="0"/>
              <a:t>SELECT</a:t>
            </a:r>
            <a:r>
              <a:rPr lang="en-US" sz="1600" dirty="0"/>
              <a:t> column</a:t>
            </a:r>
          </a:p>
          <a:p>
            <a:pPr marL="0" indent="0">
              <a:buFont typeface="Arial"/>
              <a:buNone/>
            </a:pPr>
            <a:r>
              <a:rPr lang="en-US" sz="1600" b="1" dirty="0"/>
              <a:t>FROM</a:t>
            </a:r>
            <a:r>
              <a:rPr lang="en-US" sz="1600" dirty="0"/>
              <a:t> table</a:t>
            </a:r>
          </a:p>
          <a:p>
            <a:pPr marL="0" indent="0">
              <a:buFont typeface="Arial"/>
              <a:buNone/>
            </a:pPr>
            <a:r>
              <a:rPr lang="en-US" sz="1600" b="1" dirty="0"/>
              <a:t>WHERE</a:t>
            </a:r>
            <a:r>
              <a:rPr lang="en-US" sz="1600" dirty="0"/>
              <a:t> condition</a:t>
            </a:r>
          </a:p>
          <a:p>
            <a:pPr marL="0" indent="0">
              <a:buFont typeface="Arial"/>
              <a:buNone/>
            </a:pPr>
            <a:r>
              <a:rPr lang="en-US" sz="1600" b="1" dirty="0"/>
              <a:t>GROUP</a:t>
            </a:r>
            <a:r>
              <a:rPr lang="en-US" sz="1600" dirty="0"/>
              <a:t> </a:t>
            </a:r>
            <a:r>
              <a:rPr lang="en-US" sz="1600" b="1" dirty="0"/>
              <a:t>BY</a:t>
            </a:r>
            <a:r>
              <a:rPr lang="en-US" sz="1600" dirty="0"/>
              <a:t> column</a:t>
            </a:r>
          </a:p>
          <a:p>
            <a:pPr marL="0" indent="0">
              <a:buFont typeface="Arial"/>
              <a:buNone/>
            </a:pPr>
            <a:r>
              <a:rPr lang="en-US" sz="1600" b="1" dirty="0"/>
              <a:t>HAVING</a:t>
            </a:r>
            <a:r>
              <a:rPr lang="en-US" sz="1600" dirty="0"/>
              <a:t> condition</a:t>
            </a:r>
          </a:p>
          <a:p>
            <a:pPr marL="0" indent="0">
              <a:buFont typeface="Arial"/>
              <a:buNone/>
            </a:pPr>
            <a:r>
              <a:rPr lang="en-US" sz="1600" b="1" dirty="0"/>
              <a:t>ORDER</a:t>
            </a:r>
            <a:r>
              <a:rPr lang="en-US" sz="1600" dirty="0"/>
              <a:t> </a:t>
            </a:r>
            <a:r>
              <a:rPr lang="en-US" sz="1600" b="1" dirty="0"/>
              <a:t>BY</a:t>
            </a:r>
            <a:r>
              <a:rPr lang="en-US" sz="1600" dirty="0"/>
              <a:t> column</a:t>
            </a:r>
          </a:p>
          <a:p>
            <a:pPr marL="0" indent="0">
              <a:buFont typeface="Arial"/>
              <a:buNone/>
            </a:pPr>
            <a:r>
              <a:rPr lang="en-US" sz="1600" b="1" dirty="0"/>
              <a:t>LIMIT</a:t>
            </a:r>
            <a:r>
              <a:rPr lang="en-US" sz="1600" dirty="0"/>
              <a:t> number;</a:t>
            </a:r>
          </a:p>
          <a:p>
            <a:endParaRPr lang="en-US" dirty="0"/>
          </a:p>
          <a:p>
            <a:pPr marL="0" indent="0">
              <a:buFont typeface="Arial"/>
              <a:buNone/>
            </a:pPr>
            <a:endParaRPr lang="en-US" dirty="0"/>
          </a:p>
          <a:p>
            <a:pPr marL="0" indent="0">
              <a:buFont typeface="Arial"/>
              <a:buNone/>
            </a:pPr>
            <a:endParaRPr lang="en-US" dirty="0"/>
          </a:p>
          <a:p>
            <a:pPr marL="0" indent="0">
              <a:buFont typeface="Arial"/>
              <a:buNone/>
            </a:pPr>
            <a:endParaRPr lang="en-US" dirty="0"/>
          </a:p>
        </p:txBody>
      </p:sp>
      <p:sp>
        <p:nvSpPr>
          <p:cNvPr id="10" name="TextBox 9">
            <a:extLst>
              <a:ext uri="{FF2B5EF4-FFF2-40B4-BE49-F238E27FC236}">
                <a16:creationId xmlns:a16="http://schemas.microsoft.com/office/drawing/2014/main" id="{71CE6346-C0E9-B403-AC73-B5CFFA09CA5B}"/>
              </a:ext>
            </a:extLst>
          </p:cNvPr>
          <p:cNvSpPr txBox="1"/>
          <p:nvPr/>
        </p:nvSpPr>
        <p:spPr>
          <a:xfrm>
            <a:off x="5163312" y="1572768"/>
            <a:ext cx="6725412" cy="2985433"/>
          </a:xfrm>
          <a:prstGeom prst="rect">
            <a:avLst/>
          </a:prstGeom>
          <a:noFill/>
        </p:spPr>
        <p:txBody>
          <a:bodyPr wrap="square">
            <a:spAutoFit/>
          </a:bodyPr>
          <a:lstStyle/>
          <a:p>
            <a:pPr>
              <a:buNone/>
            </a:pPr>
            <a:r>
              <a:rPr lang="en-US" sz="2800" b="1" dirty="0"/>
              <a:t>2. Order of Execution (How SQL Actually Processes It)</a:t>
            </a:r>
          </a:p>
          <a:p>
            <a:pPr>
              <a:buNone/>
            </a:pPr>
            <a:endParaRPr lang="en-US" b="1" dirty="0"/>
          </a:p>
          <a:p>
            <a:pPr>
              <a:buFont typeface="+mj-lt"/>
              <a:buAutoNum type="arabicPeriod"/>
            </a:pPr>
            <a:r>
              <a:rPr lang="en-US" sz="1600" b="1" dirty="0"/>
              <a:t>FROM</a:t>
            </a:r>
            <a:r>
              <a:rPr lang="en-US" sz="1600" dirty="0"/>
              <a:t> → Identify the tables and join them if needed.</a:t>
            </a:r>
          </a:p>
          <a:p>
            <a:pPr>
              <a:buFont typeface="+mj-lt"/>
              <a:buAutoNum type="arabicPeriod"/>
            </a:pPr>
            <a:r>
              <a:rPr lang="en-US" sz="1600" b="1" dirty="0"/>
              <a:t>WHERE</a:t>
            </a:r>
            <a:r>
              <a:rPr lang="en-US" sz="1600" dirty="0"/>
              <a:t> → Filter rows that meet the condition.</a:t>
            </a:r>
          </a:p>
          <a:p>
            <a:pPr>
              <a:buFont typeface="+mj-lt"/>
              <a:buAutoNum type="arabicPeriod"/>
            </a:pPr>
            <a:r>
              <a:rPr lang="en-US" sz="1600" b="1" dirty="0"/>
              <a:t>GROUP BY</a:t>
            </a:r>
            <a:r>
              <a:rPr lang="en-US" sz="1600" dirty="0"/>
              <a:t> → Group the remaining rows.</a:t>
            </a:r>
          </a:p>
          <a:p>
            <a:pPr>
              <a:buFont typeface="+mj-lt"/>
              <a:buAutoNum type="arabicPeriod"/>
            </a:pPr>
            <a:r>
              <a:rPr lang="en-US" sz="1600" b="1" dirty="0"/>
              <a:t>HAVING</a:t>
            </a:r>
            <a:r>
              <a:rPr lang="en-US" sz="1600" dirty="0"/>
              <a:t> → Filter groups based on conditions.</a:t>
            </a:r>
          </a:p>
          <a:p>
            <a:pPr>
              <a:buFont typeface="+mj-lt"/>
              <a:buAutoNum type="arabicPeriod"/>
            </a:pPr>
            <a:r>
              <a:rPr lang="en-US" sz="1600" b="1" dirty="0"/>
              <a:t>SELECT</a:t>
            </a:r>
            <a:r>
              <a:rPr lang="en-US" sz="1600" dirty="0"/>
              <a:t> → Choose the columns or calculations to output.</a:t>
            </a:r>
          </a:p>
          <a:p>
            <a:pPr>
              <a:buFont typeface="+mj-lt"/>
              <a:buAutoNum type="arabicPeriod"/>
            </a:pPr>
            <a:r>
              <a:rPr lang="en-US" sz="1600" b="1" dirty="0"/>
              <a:t>ORDER BY</a:t>
            </a:r>
            <a:r>
              <a:rPr lang="en-US" sz="1600" dirty="0"/>
              <a:t> → Sort the final results.</a:t>
            </a:r>
          </a:p>
          <a:p>
            <a:pPr>
              <a:buFont typeface="+mj-lt"/>
              <a:buAutoNum type="arabicPeriod"/>
            </a:pPr>
            <a:r>
              <a:rPr lang="en-US" sz="1600" b="1" dirty="0"/>
              <a:t>LIMIT / OFFSET</a:t>
            </a:r>
            <a:r>
              <a:rPr lang="en-US" sz="1600" dirty="0"/>
              <a:t> (if used) → Return only the required number of rows</a:t>
            </a:r>
            <a:r>
              <a:rPr lang="en-US" dirty="0"/>
              <a:t>.</a:t>
            </a:r>
          </a:p>
        </p:txBody>
      </p:sp>
      <p:sp>
        <p:nvSpPr>
          <p:cNvPr id="11" name="Footer Placeholder 10">
            <a:extLst>
              <a:ext uri="{FF2B5EF4-FFF2-40B4-BE49-F238E27FC236}">
                <a16:creationId xmlns:a16="http://schemas.microsoft.com/office/drawing/2014/main" id="{08AD9D9A-F80B-6138-2005-6C5BE678596F}"/>
              </a:ext>
            </a:extLst>
          </p:cNvPr>
          <p:cNvSpPr>
            <a:spLocks noGrp="1"/>
          </p:cNvSpPr>
          <p:nvPr>
            <p:ph type="ftr" sz="quarter" idx="11"/>
          </p:nvPr>
        </p:nvSpPr>
        <p:spPr/>
        <p:txBody>
          <a:bodyPr/>
          <a:lstStyle/>
          <a:p>
            <a:r>
              <a:rPr lang="en-US"/>
              <a:t>Copyright belongs to Deboleena Thakur</a:t>
            </a:r>
            <a:endParaRPr lang="en-US" dirty="0"/>
          </a:p>
        </p:txBody>
      </p:sp>
      <p:sp>
        <p:nvSpPr>
          <p:cNvPr id="12" name="Slide Number Placeholder 11">
            <a:extLst>
              <a:ext uri="{FF2B5EF4-FFF2-40B4-BE49-F238E27FC236}">
                <a16:creationId xmlns:a16="http://schemas.microsoft.com/office/drawing/2014/main" id="{0904D64F-26ED-5ACC-05D3-0D1E7EEB69DB}"/>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266228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9AED458-2CF4-F6C3-4FD4-CDCEC523B04F}"/>
              </a:ext>
            </a:extLst>
          </p:cNvPr>
          <p:cNvSpPr txBox="1">
            <a:spLocks/>
          </p:cNvSpPr>
          <p:nvPr/>
        </p:nvSpPr>
        <p:spPr>
          <a:xfrm>
            <a:off x="1066800" y="609600"/>
            <a:ext cx="10515600" cy="132556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Some common terminologies used- </a:t>
            </a:r>
            <a:br>
              <a:rPr lang="en-US" b="1" dirty="0"/>
            </a:br>
            <a:endParaRPr lang="en-US" b="1" dirty="0"/>
          </a:p>
        </p:txBody>
      </p:sp>
      <p:sp>
        <p:nvSpPr>
          <p:cNvPr id="9" name="Content Placeholder 2">
            <a:extLst>
              <a:ext uri="{FF2B5EF4-FFF2-40B4-BE49-F238E27FC236}">
                <a16:creationId xmlns:a16="http://schemas.microsoft.com/office/drawing/2014/main" id="{CC05A905-2DFD-503E-7D41-CE59FD0A834E}"/>
              </a:ext>
            </a:extLst>
          </p:cNvPr>
          <p:cNvSpPr txBox="1">
            <a:spLocks/>
          </p:cNvSpPr>
          <p:nvPr/>
        </p:nvSpPr>
        <p:spPr>
          <a:xfrm>
            <a:off x="1042416" y="1828800"/>
            <a:ext cx="10515600" cy="4351338"/>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0" fontAlgn="base" hangingPunct="0">
              <a:spcBef>
                <a:spcPct val="0"/>
              </a:spcBef>
              <a:spcAft>
                <a:spcPct val="0"/>
              </a:spcAft>
              <a:buFontTx/>
              <a:buChar char="•"/>
            </a:pPr>
            <a:r>
              <a:rPr lang="en-US" altLang="en-US" sz="2800" b="1" dirty="0">
                <a:latin typeface="Arial" panose="020B0604020202020204" pitchFamily="34" charset="0"/>
              </a:rPr>
              <a:t>Syntax</a:t>
            </a:r>
            <a:r>
              <a:rPr lang="en-US" altLang="en-US" sz="2800" dirty="0">
                <a:latin typeface="Arial" panose="020B0604020202020204" pitchFamily="34" charset="0"/>
              </a:rPr>
              <a:t> → The </a:t>
            </a:r>
            <a:r>
              <a:rPr lang="en-US" altLang="en-US" sz="2800" i="1" dirty="0">
                <a:latin typeface="Arial" panose="020B0604020202020204" pitchFamily="34" charset="0"/>
              </a:rPr>
              <a:t>rules and structure</a:t>
            </a:r>
            <a:r>
              <a:rPr lang="en-US" altLang="en-US" sz="2800" dirty="0">
                <a:latin typeface="Arial" panose="020B0604020202020204" pitchFamily="34" charset="0"/>
              </a:rPr>
              <a:t> for writing SQL statements (like grammar in a language).</a:t>
            </a:r>
            <a:br>
              <a:rPr lang="en-US" altLang="en-US" sz="2800" dirty="0">
                <a:latin typeface="Arial" panose="020B0604020202020204" pitchFamily="34" charset="0"/>
              </a:rPr>
            </a:br>
            <a:r>
              <a:rPr lang="en-US" altLang="en-US" sz="2800" i="1" dirty="0">
                <a:latin typeface="Arial" panose="020B0604020202020204" pitchFamily="34" charset="0"/>
              </a:rPr>
              <a:t>Example:</a:t>
            </a:r>
            <a:r>
              <a:rPr lang="en-US" altLang="en-US" sz="2800" dirty="0">
                <a:latin typeface="Arial" panose="020B0604020202020204" pitchFamily="34" charset="0"/>
              </a:rPr>
              <a:t> </a:t>
            </a:r>
            <a:r>
              <a:rPr lang="en-US" altLang="en-US" sz="2800" dirty="0">
                <a:latin typeface="Arial Unicode MS"/>
              </a:rPr>
              <a:t>SELECT </a:t>
            </a:r>
            <a:r>
              <a:rPr lang="en-US" altLang="en-US" sz="2800" dirty="0" err="1">
                <a:latin typeface="Arial Unicode MS"/>
              </a:rPr>
              <a:t>column_name</a:t>
            </a:r>
            <a:r>
              <a:rPr lang="en-US" altLang="en-US" sz="2800" dirty="0">
                <a:latin typeface="Arial Unicode MS"/>
              </a:rPr>
              <a:t> FROM </a:t>
            </a:r>
            <a:r>
              <a:rPr lang="en-US" altLang="en-US" sz="2800" dirty="0" err="1">
                <a:latin typeface="Arial Unicode MS"/>
              </a:rPr>
              <a:t>table_name</a:t>
            </a:r>
            <a:r>
              <a:rPr lang="en-US" altLang="en-US" sz="2800" dirty="0">
                <a:latin typeface="Arial Unicode MS"/>
              </a:rPr>
              <a:t> WHERE condition;</a:t>
            </a:r>
            <a:r>
              <a:rPr lang="en-US" altLang="en-US" sz="2800" dirty="0"/>
              <a:t> is the syntax pattern.</a:t>
            </a:r>
          </a:p>
          <a:p>
            <a:pPr marL="0" indent="0" defTabSz="914400" eaLnBrk="0" fontAlgn="base" hangingPunct="0">
              <a:spcBef>
                <a:spcPct val="0"/>
              </a:spcBef>
              <a:spcAft>
                <a:spcPct val="0"/>
              </a:spcAft>
            </a:pPr>
            <a:endParaRPr lang="en-US" altLang="en-US" sz="2800" dirty="0">
              <a:latin typeface="Arial" panose="020B0604020202020204" pitchFamily="34" charset="0"/>
            </a:endParaRPr>
          </a:p>
          <a:p>
            <a:pPr marL="0" indent="0" defTabSz="914400" eaLnBrk="0" fontAlgn="base" hangingPunct="0">
              <a:spcBef>
                <a:spcPct val="0"/>
              </a:spcBef>
              <a:spcAft>
                <a:spcPct val="0"/>
              </a:spcAft>
              <a:buFontTx/>
              <a:buChar char="•"/>
            </a:pPr>
            <a:r>
              <a:rPr lang="en-US" altLang="en-US" sz="2800" b="1" dirty="0">
                <a:latin typeface="Arial" panose="020B0604020202020204" pitchFamily="34" charset="0"/>
              </a:rPr>
              <a:t>Command</a:t>
            </a:r>
            <a:r>
              <a:rPr lang="en-US" altLang="en-US" sz="2800" dirty="0">
                <a:latin typeface="Arial" panose="020B0604020202020204" pitchFamily="34" charset="0"/>
              </a:rPr>
              <a:t> → A specific SQL </a:t>
            </a:r>
            <a:r>
              <a:rPr lang="en-US" altLang="en-US" sz="2800" i="1" dirty="0">
                <a:latin typeface="Arial" panose="020B0604020202020204" pitchFamily="34" charset="0"/>
              </a:rPr>
              <a:t>instruction</a:t>
            </a:r>
            <a:r>
              <a:rPr lang="en-US" altLang="en-US" sz="2800" dirty="0">
                <a:latin typeface="Arial" panose="020B0604020202020204" pitchFamily="34" charset="0"/>
              </a:rPr>
              <a:t> that tells the database what to do.</a:t>
            </a:r>
            <a:br>
              <a:rPr lang="en-US" altLang="en-US" sz="2800" dirty="0">
                <a:latin typeface="Arial" panose="020B0604020202020204" pitchFamily="34" charset="0"/>
              </a:rPr>
            </a:br>
            <a:r>
              <a:rPr lang="en-US" altLang="en-US" sz="2800" i="1" dirty="0">
                <a:latin typeface="Arial" panose="020B0604020202020204" pitchFamily="34" charset="0"/>
              </a:rPr>
              <a:t>Example:</a:t>
            </a:r>
            <a:r>
              <a:rPr lang="en-US" altLang="en-US" sz="2800" dirty="0">
                <a:latin typeface="Arial" panose="020B0604020202020204" pitchFamily="34" charset="0"/>
              </a:rPr>
              <a:t> </a:t>
            </a:r>
            <a:r>
              <a:rPr lang="en-US" altLang="en-US" sz="2800" dirty="0">
                <a:latin typeface="Arial Unicode MS"/>
              </a:rPr>
              <a:t>SELECT * FROM Customers;</a:t>
            </a:r>
            <a:r>
              <a:rPr lang="en-US" altLang="en-US" sz="2800" dirty="0"/>
              <a:t> is a command to retrieve all customer data.</a:t>
            </a:r>
          </a:p>
          <a:p>
            <a:pPr marL="0" indent="0" defTabSz="914400" eaLnBrk="0" fontAlgn="base" hangingPunct="0">
              <a:spcBef>
                <a:spcPct val="0"/>
              </a:spcBef>
              <a:spcAft>
                <a:spcPct val="0"/>
              </a:spcAft>
            </a:pPr>
            <a:endParaRPr lang="en-US" altLang="en-US" sz="2800" dirty="0">
              <a:latin typeface="Arial" panose="020B0604020202020204" pitchFamily="34" charset="0"/>
            </a:endParaRPr>
          </a:p>
          <a:p>
            <a:pPr marL="0" indent="0" defTabSz="914400" eaLnBrk="0" fontAlgn="base" hangingPunct="0">
              <a:spcBef>
                <a:spcPct val="0"/>
              </a:spcBef>
              <a:spcAft>
                <a:spcPct val="0"/>
              </a:spcAft>
              <a:buFontTx/>
              <a:buChar char="•"/>
            </a:pPr>
            <a:r>
              <a:rPr lang="en-US" altLang="en-US" sz="2800" b="1" dirty="0">
                <a:latin typeface="Arial" panose="020B0604020202020204" pitchFamily="34" charset="0"/>
              </a:rPr>
              <a:t>Clause</a:t>
            </a:r>
            <a:r>
              <a:rPr lang="en-US" altLang="en-US" sz="2800" dirty="0">
                <a:latin typeface="Arial" panose="020B0604020202020204" pitchFamily="34" charset="0"/>
              </a:rPr>
              <a:t> → A </a:t>
            </a:r>
            <a:r>
              <a:rPr lang="en-US" altLang="en-US" sz="2800" i="1" dirty="0">
                <a:latin typeface="Arial" panose="020B0604020202020204" pitchFamily="34" charset="0"/>
              </a:rPr>
              <a:t>component</a:t>
            </a:r>
            <a:r>
              <a:rPr lang="en-US" altLang="en-US" sz="2800" dirty="0">
                <a:latin typeface="Arial" panose="020B0604020202020204" pitchFamily="34" charset="0"/>
              </a:rPr>
              <a:t> or </a:t>
            </a:r>
            <a:r>
              <a:rPr lang="en-US" altLang="en-US" sz="2800" i="1" dirty="0">
                <a:latin typeface="Arial" panose="020B0604020202020204" pitchFamily="34" charset="0"/>
              </a:rPr>
              <a:t>section</a:t>
            </a:r>
            <a:r>
              <a:rPr lang="en-US" altLang="en-US" sz="2800" dirty="0">
                <a:latin typeface="Arial" panose="020B0604020202020204" pitchFamily="34" charset="0"/>
              </a:rPr>
              <a:t> of an SQL command that performs a specific task.</a:t>
            </a:r>
            <a:br>
              <a:rPr lang="en-US" altLang="en-US" sz="2800" dirty="0">
                <a:latin typeface="Arial" panose="020B0604020202020204" pitchFamily="34" charset="0"/>
              </a:rPr>
            </a:br>
            <a:r>
              <a:rPr lang="en-US" altLang="en-US" sz="2800" i="1" dirty="0">
                <a:latin typeface="Arial" panose="020B0604020202020204" pitchFamily="34" charset="0"/>
              </a:rPr>
              <a:t>Example:</a:t>
            </a:r>
            <a:r>
              <a:rPr lang="en-US" altLang="en-US" sz="2800" dirty="0">
                <a:latin typeface="Arial" panose="020B0604020202020204" pitchFamily="34" charset="0"/>
              </a:rPr>
              <a:t> In </a:t>
            </a:r>
            <a:r>
              <a:rPr lang="en-US" altLang="en-US" sz="2800" dirty="0">
                <a:latin typeface="Arial Unicode MS"/>
              </a:rPr>
              <a:t>SELECT Name FROM Customers WHERE Country = 'USA';</a:t>
            </a:r>
            <a:r>
              <a:rPr lang="en-US" altLang="en-US" sz="2800" dirty="0"/>
              <a:t>, the </a:t>
            </a:r>
            <a:r>
              <a:rPr lang="en-US" altLang="en-US" sz="2800" dirty="0">
                <a:latin typeface="Arial Unicode MS"/>
              </a:rPr>
              <a:t>WHERE Country = 'USA'</a:t>
            </a:r>
            <a:r>
              <a:rPr lang="en-US" altLang="en-US" sz="2800" dirty="0"/>
              <a:t> part is a clause that filters results.</a:t>
            </a:r>
            <a:endParaRPr lang="en-US" altLang="en-US" sz="2800" dirty="0">
              <a:latin typeface="Arial" panose="020B0604020202020204" pitchFamily="34" charset="0"/>
            </a:endParaRPr>
          </a:p>
          <a:p>
            <a:endParaRPr lang="en-US" sz="2800" dirty="0"/>
          </a:p>
          <a:p>
            <a:endParaRPr lang="en-US" sz="2800" dirty="0"/>
          </a:p>
          <a:p>
            <a:endParaRPr lang="en-US" dirty="0"/>
          </a:p>
        </p:txBody>
      </p:sp>
      <p:sp>
        <p:nvSpPr>
          <p:cNvPr id="10" name="Footer Placeholder 9">
            <a:extLst>
              <a:ext uri="{FF2B5EF4-FFF2-40B4-BE49-F238E27FC236}">
                <a16:creationId xmlns:a16="http://schemas.microsoft.com/office/drawing/2014/main" id="{27653391-6860-3A12-A24B-EB808667E19A}"/>
              </a:ext>
            </a:extLst>
          </p:cNvPr>
          <p:cNvSpPr>
            <a:spLocks noGrp="1"/>
          </p:cNvSpPr>
          <p:nvPr>
            <p:ph type="ftr" sz="quarter" idx="11"/>
          </p:nvPr>
        </p:nvSpPr>
        <p:spPr/>
        <p:txBody>
          <a:bodyPr/>
          <a:lstStyle/>
          <a:p>
            <a:r>
              <a:rPr lang="en-US"/>
              <a:t>Copyright belongs to Deboleena Thakur</a:t>
            </a:r>
            <a:endParaRPr lang="en-US" dirty="0"/>
          </a:p>
        </p:txBody>
      </p:sp>
      <p:sp>
        <p:nvSpPr>
          <p:cNvPr id="11" name="Slide Number Placeholder 10">
            <a:extLst>
              <a:ext uri="{FF2B5EF4-FFF2-40B4-BE49-F238E27FC236}">
                <a16:creationId xmlns:a16="http://schemas.microsoft.com/office/drawing/2014/main" id="{DD0B60B8-9B64-8EA4-3267-CC9770EA7B6F}"/>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1877728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AD6F72-F7CC-913F-30FE-66C3238668A1}"/>
              </a:ext>
            </a:extLst>
          </p:cNvPr>
          <p:cNvSpPr txBox="1"/>
          <p:nvPr/>
        </p:nvSpPr>
        <p:spPr>
          <a:xfrm>
            <a:off x="664464" y="100584"/>
            <a:ext cx="10235184" cy="707886"/>
          </a:xfrm>
          <a:prstGeom prst="rect">
            <a:avLst/>
          </a:prstGeom>
          <a:noFill/>
        </p:spPr>
        <p:txBody>
          <a:bodyPr wrap="square">
            <a:spAutoFit/>
          </a:bodyPr>
          <a:lstStyle/>
          <a:p>
            <a:r>
              <a:rPr lang="en-US" sz="4000" dirty="0">
                <a:latin typeface="Posterama (Headings)"/>
              </a:rPr>
              <a:t>Data types: SQL Server (SSMS) vs. SQLite</a:t>
            </a:r>
          </a:p>
        </p:txBody>
      </p:sp>
      <p:graphicFrame>
        <p:nvGraphicFramePr>
          <p:cNvPr id="7" name="Table 6">
            <a:extLst>
              <a:ext uri="{FF2B5EF4-FFF2-40B4-BE49-F238E27FC236}">
                <a16:creationId xmlns:a16="http://schemas.microsoft.com/office/drawing/2014/main" id="{C3B30305-E4F6-232C-2592-940D3F0FD3B2}"/>
              </a:ext>
            </a:extLst>
          </p:cNvPr>
          <p:cNvGraphicFramePr>
            <a:graphicFrameLocks noGrp="1"/>
          </p:cNvGraphicFramePr>
          <p:nvPr>
            <p:extLst>
              <p:ext uri="{D42A27DB-BD31-4B8C-83A1-F6EECF244321}">
                <p14:modId xmlns:p14="http://schemas.microsoft.com/office/powerpoint/2010/main" val="478719697"/>
              </p:ext>
            </p:extLst>
          </p:nvPr>
        </p:nvGraphicFramePr>
        <p:xfrm>
          <a:off x="1197864" y="808470"/>
          <a:ext cx="8077200" cy="4500586"/>
        </p:xfrm>
        <a:graphic>
          <a:graphicData uri="http://schemas.openxmlformats.org/drawingml/2006/table">
            <a:tbl>
              <a:tblPr>
                <a:tableStyleId>{2D5ABB26-0587-4C30-8999-92F81FD0307C}</a:tableStyleId>
              </a:tblPr>
              <a:tblGrid>
                <a:gridCol w="2019300">
                  <a:extLst>
                    <a:ext uri="{9D8B030D-6E8A-4147-A177-3AD203B41FA5}">
                      <a16:colId xmlns:a16="http://schemas.microsoft.com/office/drawing/2014/main" val="3674774160"/>
                    </a:ext>
                  </a:extLst>
                </a:gridCol>
                <a:gridCol w="2019300">
                  <a:extLst>
                    <a:ext uri="{9D8B030D-6E8A-4147-A177-3AD203B41FA5}">
                      <a16:colId xmlns:a16="http://schemas.microsoft.com/office/drawing/2014/main" val="4027554731"/>
                    </a:ext>
                  </a:extLst>
                </a:gridCol>
                <a:gridCol w="2019300">
                  <a:extLst>
                    <a:ext uri="{9D8B030D-6E8A-4147-A177-3AD203B41FA5}">
                      <a16:colId xmlns:a16="http://schemas.microsoft.com/office/drawing/2014/main" val="2224939261"/>
                    </a:ext>
                  </a:extLst>
                </a:gridCol>
                <a:gridCol w="2019300">
                  <a:extLst>
                    <a:ext uri="{9D8B030D-6E8A-4147-A177-3AD203B41FA5}">
                      <a16:colId xmlns:a16="http://schemas.microsoft.com/office/drawing/2014/main" val="2690498045"/>
                    </a:ext>
                  </a:extLst>
                </a:gridCol>
              </a:tblGrid>
              <a:tr h="310662">
                <a:tc>
                  <a:txBody>
                    <a:bodyPr/>
                    <a:lstStyle/>
                    <a:p>
                      <a:r>
                        <a:rPr lang="en-US" sz="1200" b="1" dirty="0"/>
                        <a:t>Usage</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200" b="1" dirty="0"/>
                        <a:t>SQL Server (SSMS) Data Type</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200" b="1" dirty="0"/>
                        <a:t>SQLite Data Type</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200" b="1" dirty="0"/>
                        <a:t>Example Usage</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61858538"/>
                  </a:ext>
                </a:extLst>
              </a:tr>
              <a:tr h="310662">
                <a:tc>
                  <a:txBody>
                    <a:bodyPr/>
                    <a:lstStyle/>
                    <a:p>
                      <a:r>
                        <a:rPr lang="en-US" sz="1000"/>
                        <a:t>Whole numbers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INT, BIGINT, SMALLINT, TINYINT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INTEGER</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Storing counts, IDs (CustomerID = 101)</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3105858"/>
                  </a:ext>
                </a:extLst>
              </a:tr>
              <a:tr h="444202">
                <a:tc>
                  <a:txBody>
                    <a:bodyPr/>
                    <a:lstStyle/>
                    <a:p>
                      <a:r>
                        <a:rPr lang="en-US" sz="1000" dirty="0"/>
                        <a:t>Decimal numbers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DECIMAL(p,s), NUMERIC(p,s)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REAL (for floating point), NUMERIC (for fixed precision)</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Storing prices (Price = 19.99), weights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506704"/>
                  </a:ext>
                </a:extLst>
              </a:tr>
              <a:tr h="310662">
                <a:tc>
                  <a:txBody>
                    <a:bodyPr/>
                    <a:lstStyle/>
                    <a:p>
                      <a:r>
                        <a:rPr lang="en-US" sz="1000" dirty="0"/>
                        <a:t>Floating point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FLOAT, REAL</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REAL</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Scientific values, measurements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6843383"/>
                  </a:ext>
                </a:extLst>
              </a:tr>
              <a:tr h="177121">
                <a:tc>
                  <a:txBody>
                    <a:bodyPr/>
                    <a:lstStyle/>
                    <a:p>
                      <a:r>
                        <a:rPr lang="en-US" sz="1000" dirty="0"/>
                        <a:t>Fixed-length text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CHAR(n)</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TEXT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Country codes ('US')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1394634"/>
                  </a:ext>
                </a:extLst>
              </a:tr>
              <a:tr h="310662">
                <a:tc>
                  <a:txBody>
                    <a:bodyPr/>
                    <a:lstStyle/>
                    <a:p>
                      <a:r>
                        <a:rPr lang="en-US" sz="1000"/>
                        <a:t>Variable-length text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000" dirty="0"/>
                        <a:t>VARCHAR(n), NVARCHAR(n), TEXT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TEXT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Names, descriptions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3454217"/>
                  </a:ext>
                </a:extLst>
              </a:tr>
              <a:tr h="177121">
                <a:tc>
                  <a:txBody>
                    <a:bodyPr/>
                    <a:lstStyle/>
                    <a:p>
                      <a:r>
                        <a:rPr lang="en-US" sz="1000"/>
                        <a:t>Large text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TEXT (deprecated: NTEXT)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TEXT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Articles, comments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471337"/>
                  </a:ext>
                </a:extLst>
              </a:tr>
              <a:tr h="444202">
                <a:tc>
                  <a:txBody>
                    <a:bodyPr/>
                    <a:lstStyle/>
                    <a:p>
                      <a:r>
                        <a:rPr lang="en-US" sz="1000"/>
                        <a:t>Date and time</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DATE, DATETIME, DATETIME2, TIME</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TEXT (ISO format), REAL (Julian), or INTEGER (Unix timestamp)</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Birthdates, timestamps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038164"/>
                  </a:ext>
                </a:extLst>
              </a:tr>
              <a:tr h="310662">
                <a:tc>
                  <a:txBody>
                    <a:bodyPr/>
                    <a:lstStyle/>
                    <a:p>
                      <a:r>
                        <a:rPr lang="en-US" sz="1000"/>
                        <a:t>Boolean values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BIT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No dedicated type — use INTEGER (0/1)</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Yes/No flags (IsActive = 1)</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3760227"/>
                  </a:ext>
                </a:extLst>
              </a:tr>
              <a:tr h="310662">
                <a:tc>
                  <a:txBody>
                    <a:bodyPr/>
                    <a:lstStyle/>
                    <a:p>
                      <a:r>
                        <a:rPr lang="en-US" sz="1000"/>
                        <a:t>Binary data</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VARBINARY, BINARY, IMAGE (deprecated)</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BLOB</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Storing images, files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0995455"/>
                  </a:ext>
                </a:extLst>
              </a:tr>
              <a:tr h="177121">
                <a:tc>
                  <a:txBody>
                    <a:bodyPr/>
                    <a:lstStyle/>
                    <a:p>
                      <a:r>
                        <a:rPr lang="en-US" sz="1000"/>
                        <a:t>Unique identifier</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UNIQUEIDENTIFIER (GUID)</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TEXT</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UUIDs for unique records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3138984"/>
                  </a:ext>
                </a:extLst>
              </a:tr>
              <a:tr h="310662">
                <a:tc>
                  <a:txBody>
                    <a:bodyPr/>
                    <a:lstStyle/>
                    <a:p>
                      <a:r>
                        <a:rPr lang="en-US" sz="1000"/>
                        <a:t>Money values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MONEY, SMALLMONEY</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No dedicated type — use NUMERIC or REAL</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Product prices, salaries</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9194202"/>
                  </a:ext>
                </a:extLst>
              </a:tr>
              <a:tr h="444202">
                <a:tc>
                  <a:txBody>
                    <a:bodyPr/>
                    <a:lstStyle/>
                    <a:p>
                      <a:r>
                        <a:rPr lang="en-US" sz="1000"/>
                        <a:t>Arrays / JSON</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Not native — use NVARCHAR(MAX) or JSON (in Azure SQL)</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TEXT (store JSON)</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Storing structured JSON data</a:t>
                      </a:r>
                    </a:p>
                  </a:txBody>
                  <a:tcPr marL="49736" marR="49736" marT="24868" marB="248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099641"/>
                  </a:ext>
                </a:extLst>
              </a:tr>
            </a:tbl>
          </a:graphicData>
        </a:graphic>
      </p:graphicFrame>
      <p:sp>
        <p:nvSpPr>
          <p:cNvPr id="8" name="TextBox 7">
            <a:extLst>
              <a:ext uri="{FF2B5EF4-FFF2-40B4-BE49-F238E27FC236}">
                <a16:creationId xmlns:a16="http://schemas.microsoft.com/office/drawing/2014/main" id="{3F66182D-4D42-A471-34BD-60A3C7B2CE9C}"/>
              </a:ext>
            </a:extLst>
          </p:cNvPr>
          <p:cNvSpPr txBox="1"/>
          <p:nvPr/>
        </p:nvSpPr>
        <p:spPr>
          <a:xfrm>
            <a:off x="1197864" y="5372421"/>
            <a:ext cx="8153400" cy="1384995"/>
          </a:xfrm>
          <a:prstGeom prst="rect">
            <a:avLst/>
          </a:prstGeom>
          <a:noFill/>
        </p:spPr>
        <p:txBody>
          <a:bodyPr wrap="square">
            <a:spAutoFit/>
          </a:bodyPr>
          <a:lstStyle/>
          <a:p>
            <a:pPr>
              <a:buNone/>
            </a:pPr>
            <a:r>
              <a:rPr lang="en-US" sz="1400" b="1" dirty="0"/>
              <a:t>Notes:</a:t>
            </a:r>
            <a:endParaRPr lang="en-US" sz="1400" dirty="0"/>
          </a:p>
          <a:p>
            <a:pPr>
              <a:buFont typeface="Arial" panose="020B0604020202020204" pitchFamily="34" charset="0"/>
              <a:buChar char="•"/>
            </a:pPr>
            <a:r>
              <a:rPr lang="en-US" sz="1400" b="1" dirty="0"/>
              <a:t>SQLite</a:t>
            </a:r>
            <a:r>
              <a:rPr lang="en-US" sz="1400" dirty="0"/>
              <a:t> doesn’t have strict types like SQL Server, and it uses something called </a:t>
            </a:r>
            <a:r>
              <a:rPr lang="en-US" sz="1400" i="1" dirty="0"/>
              <a:t>type affinity</a:t>
            </a:r>
            <a:r>
              <a:rPr lang="en-US" sz="1400" dirty="0"/>
              <a:t>, meaning the type you declare is more flexible.</a:t>
            </a:r>
          </a:p>
          <a:p>
            <a:pPr>
              <a:buFont typeface="Arial" panose="020B0604020202020204" pitchFamily="34" charset="0"/>
              <a:buChar char="•"/>
            </a:pPr>
            <a:r>
              <a:rPr lang="en-US" sz="1400" b="1" dirty="0"/>
              <a:t>SQL Server</a:t>
            </a:r>
            <a:r>
              <a:rPr lang="en-US" sz="1400" dirty="0"/>
              <a:t> strictly enforces data types, while </a:t>
            </a:r>
            <a:r>
              <a:rPr lang="en-US" sz="1400" b="1" dirty="0"/>
              <a:t>SQLite</a:t>
            </a:r>
            <a:r>
              <a:rPr lang="en-US" sz="1400" dirty="0"/>
              <a:t> is more relaxed, which means you could accidentally store different kinds of data in the same column if you’re not careful.</a:t>
            </a:r>
          </a:p>
          <a:p>
            <a:pPr>
              <a:buFont typeface="Arial" panose="020B0604020202020204" pitchFamily="34" charset="0"/>
              <a:buChar char="•"/>
            </a:pPr>
            <a:r>
              <a:rPr lang="en-US" sz="1400" dirty="0"/>
              <a:t>In SQLite, the main data type categories are </a:t>
            </a:r>
            <a:r>
              <a:rPr lang="en-US" sz="1400" b="1" dirty="0"/>
              <a:t>TEXT</a:t>
            </a:r>
            <a:r>
              <a:rPr lang="en-US" sz="1400" dirty="0"/>
              <a:t>, </a:t>
            </a:r>
            <a:r>
              <a:rPr lang="en-US" sz="1400" b="1" dirty="0"/>
              <a:t>REAL</a:t>
            </a:r>
            <a:r>
              <a:rPr lang="en-US" sz="1400" dirty="0"/>
              <a:t>, </a:t>
            </a:r>
            <a:r>
              <a:rPr lang="en-US" sz="1400" b="1" dirty="0"/>
              <a:t>INTEGER</a:t>
            </a:r>
            <a:r>
              <a:rPr lang="en-US" sz="1400" dirty="0"/>
              <a:t>, </a:t>
            </a:r>
            <a:r>
              <a:rPr lang="en-US" sz="1400" b="1" dirty="0"/>
              <a:t>BLOB</a:t>
            </a:r>
            <a:r>
              <a:rPr lang="en-US" sz="1400" dirty="0"/>
              <a:t>, and </a:t>
            </a:r>
            <a:r>
              <a:rPr lang="en-US" sz="1400" b="1" dirty="0"/>
              <a:t>NUMERIC</a:t>
            </a:r>
            <a:r>
              <a:rPr lang="en-US" sz="1400" dirty="0"/>
              <a:t>.</a:t>
            </a:r>
          </a:p>
        </p:txBody>
      </p:sp>
      <p:sp>
        <p:nvSpPr>
          <p:cNvPr id="9" name="Footer Placeholder 8">
            <a:extLst>
              <a:ext uri="{FF2B5EF4-FFF2-40B4-BE49-F238E27FC236}">
                <a16:creationId xmlns:a16="http://schemas.microsoft.com/office/drawing/2014/main" id="{FBAC145B-8EE2-1574-0D73-8651C3C93FF4}"/>
              </a:ext>
            </a:extLst>
          </p:cNvPr>
          <p:cNvSpPr>
            <a:spLocks noGrp="1"/>
          </p:cNvSpPr>
          <p:nvPr>
            <p:ph type="ftr" sz="quarter" idx="11"/>
          </p:nvPr>
        </p:nvSpPr>
        <p:spPr/>
        <p:txBody>
          <a:bodyPr/>
          <a:lstStyle/>
          <a:p>
            <a:r>
              <a:rPr lang="en-US"/>
              <a:t>Copyright belongs to Deboleena Thakur</a:t>
            </a:r>
            <a:endParaRPr lang="en-US" dirty="0"/>
          </a:p>
        </p:txBody>
      </p:sp>
      <p:sp>
        <p:nvSpPr>
          <p:cNvPr id="10" name="Slide Number Placeholder 9">
            <a:extLst>
              <a:ext uri="{FF2B5EF4-FFF2-40B4-BE49-F238E27FC236}">
                <a16:creationId xmlns:a16="http://schemas.microsoft.com/office/drawing/2014/main" id="{D1A27CE6-F81F-415D-6EE3-7685A8ACFD27}"/>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355344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4905EA-3A3E-D25D-31E3-5AAB36DE83D8}"/>
              </a:ext>
            </a:extLst>
          </p:cNvPr>
          <p:cNvSpPr txBox="1">
            <a:spLocks/>
          </p:cNvSpPr>
          <p:nvPr/>
        </p:nvSpPr>
        <p:spPr>
          <a:xfrm>
            <a:off x="563880" y="922909"/>
            <a:ext cx="10515600" cy="132556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Postarama (headings)"/>
              </a:rPr>
              <a:t>Important terms</a:t>
            </a:r>
          </a:p>
        </p:txBody>
      </p:sp>
      <p:sp>
        <p:nvSpPr>
          <p:cNvPr id="7" name="TextBox 6">
            <a:extLst>
              <a:ext uri="{FF2B5EF4-FFF2-40B4-BE49-F238E27FC236}">
                <a16:creationId xmlns:a16="http://schemas.microsoft.com/office/drawing/2014/main" id="{DDB9D092-61E1-B48E-670D-4F27E2AEC67E}"/>
              </a:ext>
            </a:extLst>
          </p:cNvPr>
          <p:cNvSpPr txBox="1"/>
          <p:nvPr/>
        </p:nvSpPr>
        <p:spPr>
          <a:xfrm>
            <a:off x="1478280" y="2310384"/>
            <a:ext cx="9448800" cy="2308324"/>
          </a:xfrm>
          <a:prstGeom prst="rect">
            <a:avLst/>
          </a:prstGeom>
          <a:noFill/>
        </p:spPr>
        <p:txBody>
          <a:bodyPr wrap="square">
            <a:spAutoFit/>
          </a:bodyPr>
          <a:lstStyle/>
          <a:p>
            <a:pPr>
              <a:buNone/>
            </a:pPr>
            <a:r>
              <a:rPr lang="en-US" b="1" dirty="0"/>
              <a:t>1. Database Structure</a:t>
            </a:r>
          </a:p>
          <a:p>
            <a:pPr>
              <a:buFont typeface="Arial" panose="020B0604020202020204" pitchFamily="34" charset="0"/>
              <a:buChar char="•"/>
            </a:pPr>
            <a:r>
              <a:rPr lang="en-US" b="1" dirty="0"/>
              <a:t>Database</a:t>
            </a:r>
            <a:r>
              <a:rPr lang="en-US" dirty="0"/>
              <a:t> – A structured collection of data.</a:t>
            </a:r>
          </a:p>
          <a:p>
            <a:pPr>
              <a:buFont typeface="Arial" panose="020B0604020202020204" pitchFamily="34" charset="0"/>
              <a:buChar char="•"/>
            </a:pPr>
            <a:r>
              <a:rPr lang="en-US" b="1" dirty="0"/>
              <a:t>Table</a:t>
            </a:r>
            <a:r>
              <a:rPr lang="en-US" dirty="0"/>
              <a:t> – A collection of rows and columns storing related data.</a:t>
            </a:r>
          </a:p>
          <a:p>
            <a:pPr>
              <a:buFont typeface="Arial" panose="020B0604020202020204" pitchFamily="34" charset="0"/>
              <a:buChar char="•"/>
            </a:pPr>
            <a:r>
              <a:rPr lang="en-US" b="1" dirty="0"/>
              <a:t>Record/Tuple </a:t>
            </a:r>
            <a:r>
              <a:rPr lang="en-US" dirty="0"/>
              <a:t>– A single data entry in a table or the row.</a:t>
            </a:r>
          </a:p>
          <a:p>
            <a:pPr>
              <a:buFont typeface="Arial" panose="020B0604020202020204" pitchFamily="34" charset="0"/>
              <a:buChar char="•"/>
            </a:pPr>
            <a:r>
              <a:rPr lang="en-US" b="1" dirty="0"/>
              <a:t>Field/Attribute</a:t>
            </a:r>
            <a:r>
              <a:rPr lang="en-US" dirty="0"/>
              <a:t> – A specific category of data within a table or the column.</a:t>
            </a:r>
          </a:p>
          <a:p>
            <a:pPr>
              <a:buFont typeface="Arial" panose="020B0604020202020204" pitchFamily="34" charset="0"/>
              <a:buChar char="•"/>
            </a:pPr>
            <a:r>
              <a:rPr lang="en-US" b="1" dirty="0"/>
              <a:t>Schema</a:t>
            </a:r>
            <a:r>
              <a:rPr lang="en-US" dirty="0"/>
              <a:t> – Blueprint or structure of the database.</a:t>
            </a:r>
          </a:p>
          <a:p>
            <a:pPr>
              <a:buFont typeface="Arial" panose="020B0604020202020204" pitchFamily="34" charset="0"/>
              <a:buChar char="•"/>
            </a:pPr>
            <a:r>
              <a:rPr lang="en-US" b="1" dirty="0"/>
              <a:t>Index</a:t>
            </a:r>
            <a:r>
              <a:rPr lang="en-US" dirty="0"/>
              <a:t> – Improves search speed in a table.</a:t>
            </a:r>
          </a:p>
          <a:p>
            <a:pPr>
              <a:buFont typeface="Arial" panose="020B0604020202020204" pitchFamily="34" charset="0"/>
              <a:buChar char="•"/>
            </a:pPr>
            <a:r>
              <a:rPr lang="en-US" b="1" dirty="0"/>
              <a:t>View</a:t>
            </a:r>
            <a:r>
              <a:rPr lang="en-US" dirty="0"/>
              <a:t> – A saved query that displays data from one or more tables.</a:t>
            </a:r>
          </a:p>
        </p:txBody>
      </p:sp>
      <p:sp>
        <p:nvSpPr>
          <p:cNvPr id="8" name="Footer Placeholder 7">
            <a:extLst>
              <a:ext uri="{FF2B5EF4-FFF2-40B4-BE49-F238E27FC236}">
                <a16:creationId xmlns:a16="http://schemas.microsoft.com/office/drawing/2014/main" id="{62C61524-660D-6CF0-0EFF-4A026C09F53A}"/>
              </a:ext>
            </a:extLst>
          </p:cNvPr>
          <p:cNvSpPr>
            <a:spLocks noGrp="1"/>
          </p:cNvSpPr>
          <p:nvPr>
            <p:ph type="ftr" sz="quarter" idx="11"/>
          </p:nvPr>
        </p:nvSpPr>
        <p:spPr/>
        <p:txBody>
          <a:bodyPr/>
          <a:lstStyle/>
          <a:p>
            <a:r>
              <a:rPr lang="en-US"/>
              <a:t>Copyright belongs to Deboleena Thakur</a:t>
            </a:r>
            <a:endParaRPr lang="en-US" dirty="0"/>
          </a:p>
        </p:txBody>
      </p:sp>
      <p:sp>
        <p:nvSpPr>
          <p:cNvPr id="9" name="Slide Number Placeholder 8">
            <a:extLst>
              <a:ext uri="{FF2B5EF4-FFF2-40B4-BE49-F238E27FC236}">
                <a16:creationId xmlns:a16="http://schemas.microsoft.com/office/drawing/2014/main" id="{E7F12C7F-1633-2352-4073-DA70FAFB6D90}"/>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04532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5DE06C-DABA-72BA-07AE-BF0D594F4166}"/>
              </a:ext>
            </a:extLst>
          </p:cNvPr>
          <p:cNvSpPr txBox="1"/>
          <p:nvPr/>
        </p:nvSpPr>
        <p:spPr>
          <a:xfrm>
            <a:off x="1654629" y="4256314"/>
            <a:ext cx="8610600" cy="1754326"/>
          </a:xfrm>
          <a:prstGeom prst="rect">
            <a:avLst/>
          </a:prstGeom>
          <a:noFill/>
        </p:spPr>
        <p:txBody>
          <a:bodyPr wrap="square">
            <a:spAutoFit/>
          </a:bodyPr>
          <a:lstStyle/>
          <a:p>
            <a:pPr>
              <a:buNone/>
            </a:pPr>
            <a:r>
              <a:rPr lang="en-US" b="1" dirty="0"/>
              <a:t>2. Keys &amp; Relationships</a:t>
            </a:r>
          </a:p>
          <a:p>
            <a:pPr>
              <a:buFont typeface="Arial" panose="020B0604020202020204" pitchFamily="34" charset="0"/>
              <a:buChar char="•"/>
            </a:pPr>
            <a:r>
              <a:rPr lang="en-US" b="1" dirty="0"/>
              <a:t>Primary Key</a:t>
            </a:r>
            <a:r>
              <a:rPr lang="en-US" dirty="0"/>
              <a:t> – Unique identifier for a row in a table.</a:t>
            </a:r>
          </a:p>
          <a:p>
            <a:pPr>
              <a:buFont typeface="Arial" panose="020B0604020202020204" pitchFamily="34" charset="0"/>
              <a:buChar char="•"/>
            </a:pPr>
            <a:r>
              <a:rPr lang="en-US" b="1" dirty="0"/>
              <a:t>Foreign Key</a:t>
            </a:r>
            <a:r>
              <a:rPr lang="en-US" dirty="0"/>
              <a:t> – A field linking to the primary key of another table.</a:t>
            </a:r>
          </a:p>
          <a:p>
            <a:pPr>
              <a:buFont typeface="Arial" panose="020B0604020202020204" pitchFamily="34" charset="0"/>
              <a:buChar char="•"/>
            </a:pPr>
            <a:r>
              <a:rPr lang="en-US" b="1" dirty="0"/>
              <a:t>Composite Key</a:t>
            </a:r>
            <a:r>
              <a:rPr lang="en-US" dirty="0"/>
              <a:t> – Combination of two or more columns used as a unique identifier.</a:t>
            </a:r>
          </a:p>
          <a:p>
            <a:pPr>
              <a:buFont typeface="Arial" panose="020B0604020202020204" pitchFamily="34" charset="0"/>
              <a:buChar char="•"/>
            </a:pPr>
            <a:r>
              <a:rPr lang="en-US" b="1" dirty="0"/>
              <a:t>Candidate Key</a:t>
            </a:r>
            <a:r>
              <a:rPr lang="en-US" dirty="0"/>
              <a:t> – Possible columns that could serve as a primary key.</a:t>
            </a:r>
          </a:p>
          <a:p>
            <a:pPr>
              <a:buFont typeface="Arial" panose="020B0604020202020204" pitchFamily="34" charset="0"/>
              <a:buChar char="•"/>
            </a:pPr>
            <a:r>
              <a:rPr lang="en-US" b="1" dirty="0"/>
              <a:t>Unique Key</a:t>
            </a:r>
            <a:r>
              <a:rPr lang="en-US" dirty="0"/>
              <a:t> – Ensures all values in a column are unique.</a:t>
            </a:r>
          </a:p>
        </p:txBody>
      </p:sp>
      <p:pic>
        <p:nvPicPr>
          <p:cNvPr id="7" name="Picture 6">
            <a:extLst>
              <a:ext uri="{FF2B5EF4-FFF2-40B4-BE49-F238E27FC236}">
                <a16:creationId xmlns:a16="http://schemas.microsoft.com/office/drawing/2014/main" id="{8E5CE3C7-EB39-BD28-6DAA-F94FA7F22DB9}"/>
              </a:ext>
            </a:extLst>
          </p:cNvPr>
          <p:cNvPicPr>
            <a:picLocks noChangeAspect="1"/>
          </p:cNvPicPr>
          <p:nvPr/>
        </p:nvPicPr>
        <p:blipFill>
          <a:blip r:embed="rId2"/>
          <a:stretch>
            <a:fillRect/>
          </a:stretch>
        </p:blipFill>
        <p:spPr>
          <a:xfrm>
            <a:off x="1302080" y="217714"/>
            <a:ext cx="8995806" cy="3834156"/>
          </a:xfrm>
          <a:prstGeom prst="rect">
            <a:avLst/>
          </a:prstGeom>
        </p:spPr>
      </p:pic>
      <p:sp>
        <p:nvSpPr>
          <p:cNvPr id="8" name="Footer Placeholder 7">
            <a:extLst>
              <a:ext uri="{FF2B5EF4-FFF2-40B4-BE49-F238E27FC236}">
                <a16:creationId xmlns:a16="http://schemas.microsoft.com/office/drawing/2014/main" id="{877C8ABE-363C-C949-73EB-C006BA3DDB4D}"/>
              </a:ext>
            </a:extLst>
          </p:cNvPr>
          <p:cNvSpPr>
            <a:spLocks noGrp="1"/>
          </p:cNvSpPr>
          <p:nvPr>
            <p:ph type="ftr" sz="quarter" idx="11"/>
          </p:nvPr>
        </p:nvSpPr>
        <p:spPr/>
        <p:txBody>
          <a:bodyPr/>
          <a:lstStyle/>
          <a:p>
            <a:r>
              <a:rPr lang="en-US"/>
              <a:t>Copyright belongs to Deboleena Thakur</a:t>
            </a:r>
            <a:endParaRPr lang="en-US" dirty="0"/>
          </a:p>
        </p:txBody>
      </p:sp>
      <p:sp>
        <p:nvSpPr>
          <p:cNvPr id="9" name="Slide Number Placeholder 8">
            <a:extLst>
              <a:ext uri="{FF2B5EF4-FFF2-40B4-BE49-F238E27FC236}">
                <a16:creationId xmlns:a16="http://schemas.microsoft.com/office/drawing/2014/main" id="{374146D4-F7B4-3F51-023D-AAE0C62FBAA1}"/>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428379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E8D9C5-EA84-9002-1DB9-DD13399DA2F6}"/>
              </a:ext>
            </a:extLst>
          </p:cNvPr>
          <p:cNvSpPr txBox="1"/>
          <p:nvPr/>
        </p:nvSpPr>
        <p:spPr>
          <a:xfrm>
            <a:off x="1191986" y="1034143"/>
            <a:ext cx="9525000" cy="1477328"/>
          </a:xfrm>
          <a:prstGeom prst="rect">
            <a:avLst/>
          </a:prstGeom>
          <a:noFill/>
        </p:spPr>
        <p:txBody>
          <a:bodyPr wrap="square">
            <a:spAutoFit/>
          </a:bodyPr>
          <a:lstStyle/>
          <a:p>
            <a:pPr>
              <a:buNone/>
            </a:pPr>
            <a:r>
              <a:rPr lang="en-US" b="1" dirty="0"/>
              <a:t>3. SQL Commands</a:t>
            </a:r>
          </a:p>
          <a:p>
            <a:pPr>
              <a:buFont typeface="Arial" panose="020B0604020202020204" pitchFamily="34" charset="0"/>
              <a:buChar char="•"/>
            </a:pPr>
            <a:r>
              <a:rPr lang="en-US" b="1" dirty="0"/>
              <a:t>DDL (Data Definition Language)</a:t>
            </a:r>
            <a:r>
              <a:rPr lang="en-US" dirty="0"/>
              <a:t> – CREATE, ALTER, DROP, TRUNCATE (structure-related commands).</a:t>
            </a:r>
          </a:p>
          <a:p>
            <a:pPr>
              <a:buFont typeface="Arial" panose="020B0604020202020204" pitchFamily="34" charset="0"/>
              <a:buChar char="•"/>
            </a:pPr>
            <a:r>
              <a:rPr lang="en-US" b="1" dirty="0"/>
              <a:t>DML (Data Manipulation Language)</a:t>
            </a:r>
            <a:r>
              <a:rPr lang="en-US" dirty="0"/>
              <a:t> – SELECT, INSERT, UPDATE, DELETE (data-related commands).</a:t>
            </a:r>
          </a:p>
          <a:p>
            <a:pPr>
              <a:buFont typeface="Arial" panose="020B0604020202020204" pitchFamily="34" charset="0"/>
              <a:buChar char="•"/>
            </a:pPr>
            <a:r>
              <a:rPr lang="en-US" b="1" dirty="0"/>
              <a:t>DCL (Data Control Language)</a:t>
            </a:r>
            <a:r>
              <a:rPr lang="en-US" dirty="0"/>
              <a:t> – GRANT, REVOKE (permissions).</a:t>
            </a:r>
          </a:p>
          <a:p>
            <a:pPr>
              <a:buFont typeface="Arial" panose="020B0604020202020204" pitchFamily="34" charset="0"/>
              <a:buChar char="•"/>
            </a:pPr>
            <a:r>
              <a:rPr lang="en-US" b="1" dirty="0"/>
              <a:t>TCL (Transaction Control Language)</a:t>
            </a:r>
            <a:r>
              <a:rPr lang="en-US" dirty="0"/>
              <a:t> – COMMIT, ROLLBACK, SAVEPOINT (transactions).</a:t>
            </a:r>
          </a:p>
        </p:txBody>
      </p:sp>
      <p:sp>
        <p:nvSpPr>
          <p:cNvPr id="7" name="TextBox 6">
            <a:extLst>
              <a:ext uri="{FF2B5EF4-FFF2-40B4-BE49-F238E27FC236}">
                <a16:creationId xmlns:a16="http://schemas.microsoft.com/office/drawing/2014/main" id="{1E3583E0-0EB3-B07D-3793-B0A059B56296}"/>
              </a:ext>
            </a:extLst>
          </p:cNvPr>
          <p:cNvSpPr txBox="1"/>
          <p:nvPr/>
        </p:nvSpPr>
        <p:spPr>
          <a:xfrm>
            <a:off x="1191986" y="3429000"/>
            <a:ext cx="9352788" cy="2031325"/>
          </a:xfrm>
          <a:prstGeom prst="rect">
            <a:avLst/>
          </a:prstGeom>
          <a:noFill/>
        </p:spPr>
        <p:txBody>
          <a:bodyPr wrap="square">
            <a:spAutoFit/>
          </a:bodyPr>
          <a:lstStyle/>
          <a:p>
            <a:pPr>
              <a:buNone/>
            </a:pPr>
            <a:r>
              <a:rPr lang="en-US" b="1" dirty="0"/>
              <a:t>4. Data &amp; Query Concepts</a:t>
            </a:r>
          </a:p>
          <a:p>
            <a:pPr>
              <a:buFont typeface="Arial" panose="020B0604020202020204" pitchFamily="34" charset="0"/>
              <a:buChar char="•"/>
            </a:pPr>
            <a:r>
              <a:rPr lang="en-US" b="1" dirty="0"/>
              <a:t>Data Type</a:t>
            </a:r>
            <a:r>
              <a:rPr lang="en-US" dirty="0"/>
              <a:t> – Defines the type of data (INT, VARCHAR, DATE, BOOLEAN).</a:t>
            </a:r>
          </a:p>
          <a:p>
            <a:pPr>
              <a:buFont typeface="Arial" panose="020B0604020202020204" pitchFamily="34" charset="0"/>
              <a:buChar char="•"/>
            </a:pPr>
            <a:r>
              <a:rPr lang="en-US" b="1" dirty="0"/>
              <a:t>NULL</a:t>
            </a:r>
            <a:r>
              <a:rPr lang="en-US" dirty="0"/>
              <a:t> – Represents missing or unknown data.</a:t>
            </a:r>
          </a:p>
          <a:p>
            <a:pPr>
              <a:buFont typeface="Arial" panose="020B0604020202020204" pitchFamily="34" charset="0"/>
              <a:buChar char="•"/>
            </a:pPr>
            <a:r>
              <a:rPr lang="en-US" b="1" dirty="0"/>
              <a:t>Constraint</a:t>
            </a:r>
            <a:r>
              <a:rPr lang="en-US" dirty="0"/>
              <a:t> – Rules applied to data (NOT NULL, CHECK, DEFAULT).</a:t>
            </a:r>
          </a:p>
          <a:p>
            <a:pPr>
              <a:buFont typeface="Arial" panose="020B0604020202020204" pitchFamily="34" charset="0"/>
              <a:buChar char="•"/>
            </a:pPr>
            <a:r>
              <a:rPr lang="en-US" b="1" dirty="0"/>
              <a:t>Join</a:t>
            </a:r>
            <a:r>
              <a:rPr lang="en-US" dirty="0"/>
              <a:t> – Combines rows from two or more tables (INNER, LEFT, RIGHT, FULL).</a:t>
            </a:r>
          </a:p>
          <a:p>
            <a:pPr>
              <a:buFont typeface="Arial" panose="020B0604020202020204" pitchFamily="34" charset="0"/>
              <a:buChar char="•"/>
            </a:pPr>
            <a:r>
              <a:rPr lang="en-US" b="1" dirty="0"/>
              <a:t>Subquery</a:t>
            </a:r>
            <a:r>
              <a:rPr lang="en-US" dirty="0"/>
              <a:t> – A query inside another query.</a:t>
            </a:r>
          </a:p>
          <a:p>
            <a:pPr>
              <a:buFont typeface="Arial" panose="020B0604020202020204" pitchFamily="34" charset="0"/>
              <a:buChar char="•"/>
            </a:pPr>
            <a:r>
              <a:rPr lang="en-US" b="1" dirty="0"/>
              <a:t>Alias</a:t>
            </a:r>
            <a:r>
              <a:rPr lang="en-US" dirty="0"/>
              <a:t> – Temporary name for a table or column.</a:t>
            </a:r>
          </a:p>
        </p:txBody>
      </p:sp>
      <p:sp>
        <p:nvSpPr>
          <p:cNvPr id="8" name="Footer Placeholder 7">
            <a:extLst>
              <a:ext uri="{FF2B5EF4-FFF2-40B4-BE49-F238E27FC236}">
                <a16:creationId xmlns:a16="http://schemas.microsoft.com/office/drawing/2014/main" id="{314F081B-1AAF-D96A-418E-05DD67D740B9}"/>
              </a:ext>
            </a:extLst>
          </p:cNvPr>
          <p:cNvSpPr>
            <a:spLocks noGrp="1"/>
          </p:cNvSpPr>
          <p:nvPr>
            <p:ph type="ftr" sz="quarter" idx="11"/>
          </p:nvPr>
        </p:nvSpPr>
        <p:spPr/>
        <p:txBody>
          <a:bodyPr/>
          <a:lstStyle/>
          <a:p>
            <a:r>
              <a:rPr lang="en-US"/>
              <a:t>Copyright belongs to Deboleena Thakur</a:t>
            </a:r>
            <a:endParaRPr lang="en-US" dirty="0"/>
          </a:p>
        </p:txBody>
      </p:sp>
      <p:sp>
        <p:nvSpPr>
          <p:cNvPr id="9" name="Slide Number Placeholder 8">
            <a:extLst>
              <a:ext uri="{FF2B5EF4-FFF2-40B4-BE49-F238E27FC236}">
                <a16:creationId xmlns:a16="http://schemas.microsoft.com/office/drawing/2014/main" id="{A08DEEA2-9A1D-8FD6-9B95-644184F519CD}"/>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1443011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wn Arrow 7">
            <a:extLst>
              <a:ext uri="{FF2B5EF4-FFF2-40B4-BE49-F238E27FC236}">
                <a16:creationId xmlns:a16="http://schemas.microsoft.com/office/drawing/2014/main" id="{6EBAB881-81F4-CDD7-6604-21DEF7A68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32757" y="1328057"/>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EB46871-B462-72D8-6AE9-EC80C5EB2893}"/>
              </a:ext>
            </a:extLst>
          </p:cNvPr>
          <p:cNvSpPr txBox="1">
            <a:spLocks/>
          </p:cNvSpPr>
          <p:nvPr/>
        </p:nvSpPr>
        <p:spPr>
          <a:xfrm>
            <a:off x="1061357" y="1803980"/>
            <a:ext cx="2628900" cy="2547257"/>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a:solidFill>
                  <a:srgbClr val="FFFFFF"/>
                </a:solidFill>
              </a:rPr>
              <a:t>JOIN TYPES</a:t>
            </a:r>
          </a:p>
        </p:txBody>
      </p:sp>
      <p:pic>
        <p:nvPicPr>
          <p:cNvPr id="8" name="Content Placeholder 4">
            <a:extLst>
              <a:ext uri="{FF2B5EF4-FFF2-40B4-BE49-F238E27FC236}">
                <a16:creationId xmlns:a16="http://schemas.microsoft.com/office/drawing/2014/main" id="{8AFC3094-35AB-D33F-9CE5-845806512761}"/>
              </a:ext>
            </a:extLst>
          </p:cNvPr>
          <p:cNvPicPr>
            <a:picLocks noChangeAspect="1"/>
          </p:cNvPicPr>
          <p:nvPr/>
        </p:nvPicPr>
        <p:blipFill>
          <a:blip r:embed="rId2"/>
          <a:stretch>
            <a:fillRect/>
          </a:stretch>
        </p:blipFill>
        <p:spPr>
          <a:xfrm>
            <a:off x="6195577" y="480180"/>
            <a:ext cx="4009492" cy="5568739"/>
          </a:xfrm>
          <a:prstGeom prst="rect">
            <a:avLst/>
          </a:prstGeom>
        </p:spPr>
      </p:pic>
      <p:sp>
        <p:nvSpPr>
          <p:cNvPr id="9" name="Footer Placeholder 8">
            <a:extLst>
              <a:ext uri="{FF2B5EF4-FFF2-40B4-BE49-F238E27FC236}">
                <a16:creationId xmlns:a16="http://schemas.microsoft.com/office/drawing/2014/main" id="{E4500276-FF7E-3732-D12E-16154DB85285}"/>
              </a:ext>
            </a:extLst>
          </p:cNvPr>
          <p:cNvSpPr>
            <a:spLocks noGrp="1"/>
          </p:cNvSpPr>
          <p:nvPr>
            <p:ph type="ftr" sz="quarter" idx="11"/>
          </p:nvPr>
        </p:nvSpPr>
        <p:spPr/>
        <p:txBody>
          <a:bodyPr/>
          <a:lstStyle/>
          <a:p>
            <a:r>
              <a:rPr lang="en-US"/>
              <a:t>Copyright belongs to Deboleena Thakur</a:t>
            </a:r>
            <a:endParaRPr lang="en-US" dirty="0"/>
          </a:p>
        </p:txBody>
      </p:sp>
      <p:sp>
        <p:nvSpPr>
          <p:cNvPr id="10" name="Slide Number Placeholder 9">
            <a:extLst>
              <a:ext uri="{FF2B5EF4-FFF2-40B4-BE49-F238E27FC236}">
                <a16:creationId xmlns:a16="http://schemas.microsoft.com/office/drawing/2014/main" id="{D3C2B44D-E8E5-2894-3193-C5BEE19E2274}"/>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99904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5DC3AC8-1830-0677-6B9B-50299AD3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31" y="914400"/>
            <a:ext cx="10432157" cy="4535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C866EBA3-CF26-E08D-157F-124DCD10245C}"/>
              </a:ext>
            </a:extLst>
          </p:cNvPr>
          <p:cNvSpPr txBox="1">
            <a:spLocks/>
          </p:cNvSpPr>
          <p:nvPr/>
        </p:nvSpPr>
        <p:spPr>
          <a:xfrm>
            <a:off x="97536" y="996270"/>
            <a:ext cx="5011737" cy="1286032"/>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000" kern="1200" baseline="0">
                <a:solidFill>
                  <a:schemeClr val="tx1"/>
                </a:solidFill>
                <a:latin typeface="Arial"/>
                <a:ea typeface="+mj-ea"/>
                <a:cs typeface="Arial"/>
              </a:defRPr>
            </a:lvl1pPr>
          </a:lstStyle>
          <a:p>
            <a:r>
              <a:rPr lang="en-US" dirty="0">
                <a:latin typeface="Posterama (Heading)"/>
              </a:rPr>
              <a:t>Install Microsoft SSMS and Database Engine-</a:t>
            </a:r>
          </a:p>
        </p:txBody>
      </p:sp>
      <p:sp>
        <p:nvSpPr>
          <p:cNvPr id="14" name="Content Placeholder 2">
            <a:extLst>
              <a:ext uri="{FF2B5EF4-FFF2-40B4-BE49-F238E27FC236}">
                <a16:creationId xmlns:a16="http://schemas.microsoft.com/office/drawing/2014/main" id="{394C926A-51BA-ADBC-719C-38D746C5D546}"/>
              </a:ext>
            </a:extLst>
          </p:cNvPr>
          <p:cNvSpPr txBox="1">
            <a:spLocks/>
          </p:cNvSpPr>
          <p:nvPr/>
        </p:nvSpPr>
        <p:spPr>
          <a:xfrm>
            <a:off x="249936" y="3052781"/>
            <a:ext cx="4865735" cy="2496938"/>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dirty="0"/>
              <a:t>Step 1- </a:t>
            </a:r>
            <a:r>
              <a:rPr lang="en-US" sz="1400" dirty="0"/>
              <a:t>For personal use, install a SQL Server database engine like SQL Express 2022- </a:t>
            </a:r>
            <a:r>
              <a:rPr lang="en-US" sz="1400" dirty="0">
                <a:hlinkClick r:id="rId2"/>
              </a:rPr>
              <a:t>https://www.microsoft.com/en-us/download/details.aspx?id=104781</a:t>
            </a:r>
            <a:r>
              <a:rPr lang="en-US" sz="1400" dirty="0"/>
              <a:t> </a:t>
            </a:r>
          </a:p>
          <a:p>
            <a:r>
              <a:rPr lang="en-US" sz="1400" dirty="0"/>
              <a:t>SQL Server Express allows you to run a Microsoft SQL Server database locally on your device without needing external servers or special permissions. It works well with SQL Server Management Studio (SSMS), including version 21, for database management.</a:t>
            </a:r>
          </a:p>
          <a:p>
            <a:r>
              <a:rPr lang="en-US" sz="1400" dirty="0"/>
              <a:t>Click on ‘install SSMS’ button at the end of installation OR click on the link below.</a:t>
            </a:r>
          </a:p>
          <a:p>
            <a:pPr>
              <a:buFontTx/>
              <a:buChar char="-"/>
            </a:pPr>
            <a:endParaRPr lang="en-US" sz="1400" dirty="0"/>
          </a:p>
          <a:p>
            <a:pPr marL="0" indent="0">
              <a:buFont typeface="Arial"/>
              <a:buNone/>
            </a:pPr>
            <a:r>
              <a:rPr lang="en-US" sz="1400" b="1" dirty="0"/>
              <a:t>Step 2- </a:t>
            </a:r>
            <a:r>
              <a:rPr lang="en-US" sz="1400" dirty="0"/>
              <a:t>Download the latest version of Microsoft SQL Server Management Studio (SSMS)- </a:t>
            </a:r>
            <a:r>
              <a:rPr lang="en-US" sz="1400" dirty="0">
                <a:hlinkClick r:id="rId3"/>
              </a:rPr>
              <a:t>https://learn.microsoft.com/en-us/ssms/install/install</a:t>
            </a:r>
            <a:r>
              <a:rPr lang="en-US" sz="1400" dirty="0"/>
              <a:t> </a:t>
            </a:r>
          </a:p>
        </p:txBody>
      </p:sp>
      <p:pic>
        <p:nvPicPr>
          <p:cNvPr id="15" name="Picture 14">
            <a:extLst>
              <a:ext uri="{FF2B5EF4-FFF2-40B4-BE49-F238E27FC236}">
                <a16:creationId xmlns:a16="http://schemas.microsoft.com/office/drawing/2014/main" id="{FC4C62D1-67AD-66CE-57C1-5DB3C9CB244F}"/>
              </a:ext>
            </a:extLst>
          </p:cNvPr>
          <p:cNvPicPr>
            <a:picLocks noChangeAspect="1"/>
          </p:cNvPicPr>
          <p:nvPr/>
        </p:nvPicPr>
        <p:blipFill>
          <a:blip r:embed="rId4"/>
          <a:stretch>
            <a:fillRect/>
          </a:stretch>
        </p:blipFill>
        <p:spPr>
          <a:xfrm>
            <a:off x="5799392" y="1480852"/>
            <a:ext cx="5133273" cy="3598175"/>
          </a:xfrm>
          <a:prstGeom prst="rect">
            <a:avLst/>
          </a:prstGeom>
        </p:spPr>
      </p:pic>
      <p:sp>
        <p:nvSpPr>
          <p:cNvPr id="16" name="Footer Placeholder 15">
            <a:extLst>
              <a:ext uri="{FF2B5EF4-FFF2-40B4-BE49-F238E27FC236}">
                <a16:creationId xmlns:a16="http://schemas.microsoft.com/office/drawing/2014/main" id="{2A26F303-8DEA-EE5E-BF05-CDC12BCF276A}"/>
              </a:ext>
            </a:extLst>
          </p:cNvPr>
          <p:cNvSpPr>
            <a:spLocks noGrp="1"/>
          </p:cNvSpPr>
          <p:nvPr>
            <p:ph type="ftr" sz="quarter" idx="11"/>
          </p:nvPr>
        </p:nvSpPr>
        <p:spPr/>
        <p:txBody>
          <a:bodyPr/>
          <a:lstStyle/>
          <a:p>
            <a:r>
              <a:rPr lang="en-US"/>
              <a:t>Copyright belongs to Deboleena Thakur</a:t>
            </a:r>
            <a:endParaRPr lang="en-US" dirty="0"/>
          </a:p>
        </p:txBody>
      </p:sp>
      <p:sp>
        <p:nvSpPr>
          <p:cNvPr id="17" name="Slide Number Placeholder 16">
            <a:extLst>
              <a:ext uri="{FF2B5EF4-FFF2-40B4-BE49-F238E27FC236}">
                <a16:creationId xmlns:a16="http://schemas.microsoft.com/office/drawing/2014/main" id="{16E2405B-5B4B-9FB8-1F5D-55E2CCD3F05A}"/>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684465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7CF659-294E-C267-4891-44D268E4C196}"/>
              </a:ext>
            </a:extLst>
          </p:cNvPr>
          <p:cNvSpPr txBox="1">
            <a:spLocks/>
          </p:cNvSpPr>
          <p:nvPr/>
        </p:nvSpPr>
        <p:spPr>
          <a:xfrm>
            <a:off x="500743" y="244435"/>
            <a:ext cx="10515600" cy="132556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INNER JOIN</a:t>
            </a:r>
          </a:p>
        </p:txBody>
      </p:sp>
      <p:pic>
        <p:nvPicPr>
          <p:cNvPr id="7" name="Picture 6">
            <a:extLst>
              <a:ext uri="{FF2B5EF4-FFF2-40B4-BE49-F238E27FC236}">
                <a16:creationId xmlns:a16="http://schemas.microsoft.com/office/drawing/2014/main" id="{C4BA849E-9DF2-E92B-372B-86CFCD1F4C26}"/>
              </a:ext>
            </a:extLst>
          </p:cNvPr>
          <p:cNvPicPr>
            <a:picLocks noChangeAspect="1"/>
          </p:cNvPicPr>
          <p:nvPr/>
        </p:nvPicPr>
        <p:blipFill>
          <a:blip r:embed="rId2"/>
          <a:stretch>
            <a:fillRect/>
          </a:stretch>
        </p:blipFill>
        <p:spPr>
          <a:xfrm>
            <a:off x="5758543" y="1942413"/>
            <a:ext cx="5325218" cy="1743318"/>
          </a:xfrm>
          <a:prstGeom prst="rect">
            <a:avLst/>
          </a:prstGeom>
        </p:spPr>
      </p:pic>
      <p:pic>
        <p:nvPicPr>
          <p:cNvPr id="8" name="Picture 7">
            <a:extLst>
              <a:ext uri="{FF2B5EF4-FFF2-40B4-BE49-F238E27FC236}">
                <a16:creationId xmlns:a16="http://schemas.microsoft.com/office/drawing/2014/main" id="{9D4B01D3-04DC-F8B2-6E52-99E32665C01E}"/>
              </a:ext>
            </a:extLst>
          </p:cNvPr>
          <p:cNvPicPr>
            <a:picLocks noChangeAspect="1"/>
          </p:cNvPicPr>
          <p:nvPr/>
        </p:nvPicPr>
        <p:blipFill>
          <a:blip r:embed="rId3"/>
          <a:stretch>
            <a:fillRect/>
          </a:stretch>
        </p:blipFill>
        <p:spPr>
          <a:xfrm>
            <a:off x="433325" y="1569998"/>
            <a:ext cx="3553321" cy="2705478"/>
          </a:xfrm>
          <a:prstGeom prst="rect">
            <a:avLst/>
          </a:prstGeom>
        </p:spPr>
      </p:pic>
      <p:pic>
        <p:nvPicPr>
          <p:cNvPr id="9" name="Picture 8">
            <a:extLst>
              <a:ext uri="{FF2B5EF4-FFF2-40B4-BE49-F238E27FC236}">
                <a16:creationId xmlns:a16="http://schemas.microsoft.com/office/drawing/2014/main" id="{445D2B0B-97B5-475A-889D-6DAEE018E139}"/>
              </a:ext>
            </a:extLst>
          </p:cNvPr>
          <p:cNvPicPr>
            <a:picLocks noChangeAspect="1"/>
          </p:cNvPicPr>
          <p:nvPr/>
        </p:nvPicPr>
        <p:blipFill>
          <a:blip r:embed="rId4"/>
          <a:stretch>
            <a:fillRect/>
          </a:stretch>
        </p:blipFill>
        <p:spPr>
          <a:xfrm>
            <a:off x="1586010" y="4647891"/>
            <a:ext cx="8345065" cy="1247949"/>
          </a:xfrm>
          <a:prstGeom prst="rect">
            <a:avLst/>
          </a:prstGeom>
        </p:spPr>
      </p:pic>
      <p:sp>
        <p:nvSpPr>
          <p:cNvPr id="10" name="TextBox 9">
            <a:extLst>
              <a:ext uri="{FF2B5EF4-FFF2-40B4-BE49-F238E27FC236}">
                <a16:creationId xmlns:a16="http://schemas.microsoft.com/office/drawing/2014/main" id="{D281B34A-DF54-7E6D-72FC-ABE15A2DDFF8}"/>
              </a:ext>
            </a:extLst>
          </p:cNvPr>
          <p:cNvSpPr txBox="1"/>
          <p:nvPr/>
        </p:nvSpPr>
        <p:spPr>
          <a:xfrm>
            <a:off x="1835767" y="5934670"/>
            <a:ext cx="8058733" cy="923330"/>
          </a:xfrm>
          <a:prstGeom prst="rect">
            <a:avLst/>
          </a:prstGeom>
          <a:noFill/>
        </p:spPr>
        <p:txBody>
          <a:bodyPr wrap="square" rtlCol="0">
            <a:spAutoFit/>
          </a:bodyPr>
          <a:lstStyle/>
          <a:p>
            <a:r>
              <a:rPr lang="en-US" sz="1800" dirty="0">
                <a:solidFill>
                  <a:srgbClr val="008000"/>
                </a:solidFill>
                <a:highlight>
                  <a:srgbClr val="FFFFFF"/>
                </a:highlight>
                <a:latin typeface="Cascadia Mono" panose="020B0609020000020004" pitchFamily="49" charset="0"/>
              </a:rPr>
              <a:t>Shows only the matched rows where the </a:t>
            </a:r>
            <a:r>
              <a:rPr lang="en-US" sz="1800" dirty="0" err="1">
                <a:solidFill>
                  <a:srgbClr val="008000"/>
                </a:solidFill>
                <a:highlight>
                  <a:srgbClr val="FFFFFF"/>
                </a:highlight>
                <a:latin typeface="Cascadia Mono" panose="020B0609020000020004" pitchFamily="49" charset="0"/>
              </a:rPr>
              <a:t>PatientID</a:t>
            </a:r>
            <a:r>
              <a:rPr lang="en-US" sz="1800" dirty="0">
                <a:solidFill>
                  <a:srgbClr val="008000"/>
                </a:solidFill>
                <a:highlight>
                  <a:srgbClr val="FFFFFF"/>
                </a:highlight>
                <a:latin typeface="Cascadia Mono" panose="020B0609020000020004" pitchFamily="49" charset="0"/>
              </a:rPr>
              <a:t> exists in both the Patients table and the Appointments table.</a:t>
            </a:r>
            <a:endParaRPr lang="en-US" sz="1800" dirty="0">
              <a:solidFill>
                <a:srgbClr val="000000"/>
              </a:solidFill>
              <a:highlight>
                <a:srgbClr val="FFFFFF"/>
              </a:highlight>
              <a:latin typeface="Cascadia Mono" panose="020B0609020000020004" pitchFamily="49" charset="0"/>
            </a:endParaRPr>
          </a:p>
          <a:p>
            <a:endParaRPr lang="en-US" dirty="0"/>
          </a:p>
        </p:txBody>
      </p:sp>
      <p:sp>
        <p:nvSpPr>
          <p:cNvPr id="11" name="Footer Placeholder 10">
            <a:extLst>
              <a:ext uri="{FF2B5EF4-FFF2-40B4-BE49-F238E27FC236}">
                <a16:creationId xmlns:a16="http://schemas.microsoft.com/office/drawing/2014/main" id="{C4D42716-F1F4-16F0-3F79-44D7094BD6DA}"/>
              </a:ext>
            </a:extLst>
          </p:cNvPr>
          <p:cNvSpPr>
            <a:spLocks noGrp="1"/>
          </p:cNvSpPr>
          <p:nvPr>
            <p:ph type="ftr" sz="quarter" idx="11"/>
          </p:nvPr>
        </p:nvSpPr>
        <p:spPr/>
        <p:txBody>
          <a:bodyPr/>
          <a:lstStyle/>
          <a:p>
            <a:r>
              <a:rPr lang="en-US"/>
              <a:t>Copyright belongs to Deboleena Thakur</a:t>
            </a:r>
            <a:endParaRPr lang="en-US" dirty="0"/>
          </a:p>
        </p:txBody>
      </p:sp>
      <p:sp>
        <p:nvSpPr>
          <p:cNvPr id="12" name="Slide Number Placeholder 11">
            <a:extLst>
              <a:ext uri="{FF2B5EF4-FFF2-40B4-BE49-F238E27FC236}">
                <a16:creationId xmlns:a16="http://schemas.microsoft.com/office/drawing/2014/main" id="{7513C0DF-68C4-71E9-C587-BD48A0B428FB}"/>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4053103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349E60-9940-1926-F0BB-43CEEDDBEAFD}"/>
              </a:ext>
            </a:extLst>
          </p:cNvPr>
          <p:cNvSpPr txBox="1">
            <a:spLocks/>
          </p:cNvSpPr>
          <p:nvPr/>
        </p:nvSpPr>
        <p:spPr>
          <a:xfrm>
            <a:off x="838200" y="147410"/>
            <a:ext cx="10515600" cy="132556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RIGHT JOIN</a:t>
            </a:r>
          </a:p>
        </p:txBody>
      </p:sp>
      <p:pic>
        <p:nvPicPr>
          <p:cNvPr id="7" name="Picture 6">
            <a:extLst>
              <a:ext uri="{FF2B5EF4-FFF2-40B4-BE49-F238E27FC236}">
                <a16:creationId xmlns:a16="http://schemas.microsoft.com/office/drawing/2014/main" id="{1A421788-771A-AF8D-6F73-5AA16C793D08}"/>
              </a:ext>
            </a:extLst>
          </p:cNvPr>
          <p:cNvPicPr>
            <a:picLocks noChangeAspect="1"/>
          </p:cNvPicPr>
          <p:nvPr/>
        </p:nvPicPr>
        <p:blipFill>
          <a:blip r:embed="rId2"/>
          <a:stretch>
            <a:fillRect/>
          </a:stretch>
        </p:blipFill>
        <p:spPr>
          <a:xfrm>
            <a:off x="1909178" y="4166259"/>
            <a:ext cx="8373644" cy="1714739"/>
          </a:xfrm>
          <a:prstGeom prst="rect">
            <a:avLst/>
          </a:prstGeom>
        </p:spPr>
      </p:pic>
      <p:pic>
        <p:nvPicPr>
          <p:cNvPr id="8" name="Picture 7">
            <a:extLst>
              <a:ext uri="{FF2B5EF4-FFF2-40B4-BE49-F238E27FC236}">
                <a16:creationId xmlns:a16="http://schemas.microsoft.com/office/drawing/2014/main" id="{6644D261-8E60-AD6F-5213-81894EAD281C}"/>
              </a:ext>
            </a:extLst>
          </p:cNvPr>
          <p:cNvPicPr>
            <a:picLocks noChangeAspect="1"/>
          </p:cNvPicPr>
          <p:nvPr/>
        </p:nvPicPr>
        <p:blipFill>
          <a:blip r:embed="rId3"/>
          <a:stretch>
            <a:fillRect/>
          </a:stretch>
        </p:blipFill>
        <p:spPr>
          <a:xfrm>
            <a:off x="6025534" y="1657138"/>
            <a:ext cx="5325218" cy="1743318"/>
          </a:xfrm>
          <a:prstGeom prst="rect">
            <a:avLst/>
          </a:prstGeom>
        </p:spPr>
      </p:pic>
      <p:pic>
        <p:nvPicPr>
          <p:cNvPr id="9" name="Picture 8">
            <a:extLst>
              <a:ext uri="{FF2B5EF4-FFF2-40B4-BE49-F238E27FC236}">
                <a16:creationId xmlns:a16="http://schemas.microsoft.com/office/drawing/2014/main" id="{71A6778A-3AC4-4874-1FA4-9FAE73936BC2}"/>
              </a:ext>
            </a:extLst>
          </p:cNvPr>
          <p:cNvPicPr>
            <a:picLocks noChangeAspect="1"/>
          </p:cNvPicPr>
          <p:nvPr/>
        </p:nvPicPr>
        <p:blipFill>
          <a:blip r:embed="rId4"/>
          <a:stretch>
            <a:fillRect/>
          </a:stretch>
        </p:blipFill>
        <p:spPr>
          <a:xfrm>
            <a:off x="770782" y="1282712"/>
            <a:ext cx="3553321" cy="2705478"/>
          </a:xfrm>
          <a:prstGeom prst="rect">
            <a:avLst/>
          </a:prstGeom>
        </p:spPr>
      </p:pic>
      <p:sp>
        <p:nvSpPr>
          <p:cNvPr id="10" name="TextBox 9">
            <a:extLst>
              <a:ext uri="{FF2B5EF4-FFF2-40B4-BE49-F238E27FC236}">
                <a16:creationId xmlns:a16="http://schemas.microsoft.com/office/drawing/2014/main" id="{8A8CA774-9F78-0868-F234-1D97D3688FBB}"/>
              </a:ext>
            </a:extLst>
          </p:cNvPr>
          <p:cNvSpPr txBox="1"/>
          <p:nvPr/>
        </p:nvSpPr>
        <p:spPr>
          <a:xfrm>
            <a:off x="2133600" y="5951994"/>
            <a:ext cx="7924800" cy="646331"/>
          </a:xfrm>
          <a:prstGeom prst="rect">
            <a:avLst/>
          </a:prstGeom>
          <a:noFill/>
        </p:spPr>
        <p:txBody>
          <a:bodyPr wrap="square" rtlCol="0">
            <a:spAutoFit/>
          </a:bodyPr>
          <a:lstStyle/>
          <a:p>
            <a:r>
              <a:rPr lang="en-US" sz="1800" dirty="0">
                <a:solidFill>
                  <a:srgbClr val="008000"/>
                </a:solidFill>
                <a:highlight>
                  <a:srgbClr val="FFFFFF"/>
                </a:highlight>
                <a:latin typeface="Cascadia Mono" panose="020B0609020000020004" pitchFamily="49" charset="0"/>
              </a:rPr>
              <a:t>Keeps all rows from the Appointments table and adds data from the Patients table only when there's a match.</a:t>
            </a:r>
            <a:endParaRPr lang="en-US" dirty="0"/>
          </a:p>
        </p:txBody>
      </p:sp>
      <p:sp>
        <p:nvSpPr>
          <p:cNvPr id="11" name="Footer Placeholder 10">
            <a:extLst>
              <a:ext uri="{FF2B5EF4-FFF2-40B4-BE49-F238E27FC236}">
                <a16:creationId xmlns:a16="http://schemas.microsoft.com/office/drawing/2014/main" id="{51382F44-A964-29D9-553C-AE5FDF53DA66}"/>
              </a:ext>
            </a:extLst>
          </p:cNvPr>
          <p:cNvSpPr>
            <a:spLocks noGrp="1"/>
          </p:cNvSpPr>
          <p:nvPr>
            <p:ph type="ftr" sz="quarter" idx="11"/>
          </p:nvPr>
        </p:nvSpPr>
        <p:spPr/>
        <p:txBody>
          <a:bodyPr/>
          <a:lstStyle/>
          <a:p>
            <a:r>
              <a:rPr lang="en-US"/>
              <a:t>Copyright belongs to Deboleena Thakur</a:t>
            </a:r>
            <a:endParaRPr lang="en-US" dirty="0"/>
          </a:p>
        </p:txBody>
      </p:sp>
      <p:sp>
        <p:nvSpPr>
          <p:cNvPr id="12" name="Slide Number Placeholder 11">
            <a:extLst>
              <a:ext uri="{FF2B5EF4-FFF2-40B4-BE49-F238E27FC236}">
                <a16:creationId xmlns:a16="http://schemas.microsoft.com/office/drawing/2014/main" id="{347AB07C-CA66-3CDA-761D-A150F2FE2245}"/>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196076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D86BCD-86EE-5714-A0E0-C41F910F010E}"/>
              </a:ext>
            </a:extLst>
          </p:cNvPr>
          <p:cNvSpPr txBox="1">
            <a:spLocks/>
          </p:cNvSpPr>
          <p:nvPr/>
        </p:nvSpPr>
        <p:spPr>
          <a:xfrm>
            <a:off x="511628" y="169182"/>
            <a:ext cx="10515600" cy="132556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LEFT JOIN</a:t>
            </a:r>
            <a:endParaRPr lang="en-US" dirty="0"/>
          </a:p>
        </p:txBody>
      </p:sp>
      <p:pic>
        <p:nvPicPr>
          <p:cNvPr id="7" name="Picture 6">
            <a:extLst>
              <a:ext uri="{FF2B5EF4-FFF2-40B4-BE49-F238E27FC236}">
                <a16:creationId xmlns:a16="http://schemas.microsoft.com/office/drawing/2014/main" id="{24D2AF5F-96F7-0C5A-DF88-F612AC4DD351}"/>
              </a:ext>
            </a:extLst>
          </p:cNvPr>
          <p:cNvPicPr>
            <a:picLocks noChangeAspect="1"/>
          </p:cNvPicPr>
          <p:nvPr/>
        </p:nvPicPr>
        <p:blipFill>
          <a:blip r:embed="rId2"/>
          <a:stretch>
            <a:fillRect/>
          </a:stretch>
        </p:blipFill>
        <p:spPr>
          <a:xfrm>
            <a:off x="5769428" y="916818"/>
            <a:ext cx="5325218" cy="1743318"/>
          </a:xfrm>
          <a:prstGeom prst="rect">
            <a:avLst/>
          </a:prstGeom>
        </p:spPr>
      </p:pic>
      <p:pic>
        <p:nvPicPr>
          <p:cNvPr id="8" name="Picture 7">
            <a:extLst>
              <a:ext uri="{FF2B5EF4-FFF2-40B4-BE49-F238E27FC236}">
                <a16:creationId xmlns:a16="http://schemas.microsoft.com/office/drawing/2014/main" id="{437C31C0-A7C9-7246-2B74-22A3E1C21EA8}"/>
              </a:ext>
            </a:extLst>
          </p:cNvPr>
          <p:cNvPicPr>
            <a:picLocks noChangeAspect="1"/>
          </p:cNvPicPr>
          <p:nvPr/>
        </p:nvPicPr>
        <p:blipFill>
          <a:blip r:embed="rId3"/>
          <a:stretch>
            <a:fillRect/>
          </a:stretch>
        </p:blipFill>
        <p:spPr>
          <a:xfrm>
            <a:off x="2096257" y="3465146"/>
            <a:ext cx="7346342" cy="2454327"/>
          </a:xfrm>
          <a:prstGeom prst="rect">
            <a:avLst/>
          </a:prstGeom>
        </p:spPr>
      </p:pic>
      <p:pic>
        <p:nvPicPr>
          <p:cNvPr id="9" name="Picture 8">
            <a:extLst>
              <a:ext uri="{FF2B5EF4-FFF2-40B4-BE49-F238E27FC236}">
                <a16:creationId xmlns:a16="http://schemas.microsoft.com/office/drawing/2014/main" id="{9A482D8D-2183-BEDF-B846-93D70E6F2F8A}"/>
              </a:ext>
            </a:extLst>
          </p:cNvPr>
          <p:cNvPicPr>
            <a:picLocks noChangeAspect="1"/>
          </p:cNvPicPr>
          <p:nvPr/>
        </p:nvPicPr>
        <p:blipFill>
          <a:blip r:embed="rId4"/>
          <a:stretch>
            <a:fillRect/>
          </a:stretch>
        </p:blipFill>
        <p:spPr>
          <a:xfrm>
            <a:off x="444210" y="626839"/>
            <a:ext cx="3553321" cy="2705478"/>
          </a:xfrm>
          <a:prstGeom prst="rect">
            <a:avLst/>
          </a:prstGeom>
        </p:spPr>
      </p:pic>
      <p:sp>
        <p:nvSpPr>
          <p:cNvPr id="10" name="TextBox 9">
            <a:extLst>
              <a:ext uri="{FF2B5EF4-FFF2-40B4-BE49-F238E27FC236}">
                <a16:creationId xmlns:a16="http://schemas.microsoft.com/office/drawing/2014/main" id="{5E02C902-7166-3EFC-2FE1-F988CA2B1C56}"/>
              </a:ext>
            </a:extLst>
          </p:cNvPr>
          <p:cNvSpPr txBox="1"/>
          <p:nvPr/>
        </p:nvSpPr>
        <p:spPr>
          <a:xfrm>
            <a:off x="2035628" y="5949953"/>
            <a:ext cx="8168971" cy="646331"/>
          </a:xfrm>
          <a:prstGeom prst="rect">
            <a:avLst/>
          </a:prstGeom>
          <a:noFill/>
        </p:spPr>
        <p:txBody>
          <a:bodyPr wrap="square" rtlCol="0">
            <a:spAutoFit/>
          </a:bodyPr>
          <a:lstStyle/>
          <a:p>
            <a:r>
              <a:rPr lang="en-US" sz="1800" dirty="0">
                <a:solidFill>
                  <a:srgbClr val="008000"/>
                </a:solidFill>
                <a:highlight>
                  <a:srgbClr val="FFFFFF"/>
                </a:highlight>
                <a:latin typeface="Cascadia Mono" panose="020B0609020000020004" pitchFamily="49" charset="0"/>
              </a:rPr>
              <a:t>Keeps all rows from the Patients table and includes data from the Appointments table only when a match exists.</a:t>
            </a:r>
            <a:endParaRPr lang="en-US" dirty="0"/>
          </a:p>
        </p:txBody>
      </p:sp>
      <p:sp>
        <p:nvSpPr>
          <p:cNvPr id="11" name="Footer Placeholder 10">
            <a:extLst>
              <a:ext uri="{FF2B5EF4-FFF2-40B4-BE49-F238E27FC236}">
                <a16:creationId xmlns:a16="http://schemas.microsoft.com/office/drawing/2014/main" id="{B7E947D6-9948-359B-F13F-2BE732EDF421}"/>
              </a:ext>
            </a:extLst>
          </p:cNvPr>
          <p:cNvSpPr>
            <a:spLocks noGrp="1"/>
          </p:cNvSpPr>
          <p:nvPr>
            <p:ph type="ftr" sz="quarter" idx="11"/>
          </p:nvPr>
        </p:nvSpPr>
        <p:spPr/>
        <p:txBody>
          <a:bodyPr/>
          <a:lstStyle/>
          <a:p>
            <a:r>
              <a:rPr lang="en-US"/>
              <a:t>Copyright belongs to Deboleena Thakur</a:t>
            </a:r>
            <a:endParaRPr lang="en-US" dirty="0"/>
          </a:p>
        </p:txBody>
      </p:sp>
      <p:sp>
        <p:nvSpPr>
          <p:cNvPr id="12" name="Slide Number Placeholder 11">
            <a:extLst>
              <a:ext uri="{FF2B5EF4-FFF2-40B4-BE49-F238E27FC236}">
                <a16:creationId xmlns:a16="http://schemas.microsoft.com/office/drawing/2014/main" id="{14178FBF-4FF6-7C54-AB83-8B5DCB4535E6}"/>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2579756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CDA23CA-44B4-76C4-2DAE-8AB0E8082AA2}"/>
              </a:ext>
            </a:extLst>
          </p:cNvPr>
          <p:cNvSpPr txBox="1">
            <a:spLocks/>
          </p:cNvSpPr>
          <p:nvPr/>
        </p:nvSpPr>
        <p:spPr>
          <a:xfrm>
            <a:off x="315686" y="114753"/>
            <a:ext cx="10515600" cy="132556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FULL OUTER JOIN</a:t>
            </a:r>
          </a:p>
        </p:txBody>
      </p:sp>
      <p:pic>
        <p:nvPicPr>
          <p:cNvPr id="7" name="Picture 6">
            <a:extLst>
              <a:ext uri="{FF2B5EF4-FFF2-40B4-BE49-F238E27FC236}">
                <a16:creationId xmlns:a16="http://schemas.microsoft.com/office/drawing/2014/main" id="{91CBB1DB-0D26-9127-97CC-7D510B07FBBC}"/>
              </a:ext>
            </a:extLst>
          </p:cNvPr>
          <p:cNvPicPr>
            <a:picLocks noChangeAspect="1"/>
          </p:cNvPicPr>
          <p:nvPr/>
        </p:nvPicPr>
        <p:blipFill>
          <a:blip r:embed="rId2"/>
          <a:stretch>
            <a:fillRect/>
          </a:stretch>
        </p:blipFill>
        <p:spPr>
          <a:xfrm>
            <a:off x="5802086" y="973244"/>
            <a:ext cx="4791818" cy="1568699"/>
          </a:xfrm>
          <a:prstGeom prst="rect">
            <a:avLst/>
          </a:prstGeom>
        </p:spPr>
      </p:pic>
      <p:pic>
        <p:nvPicPr>
          <p:cNvPr id="8" name="Picture 7">
            <a:extLst>
              <a:ext uri="{FF2B5EF4-FFF2-40B4-BE49-F238E27FC236}">
                <a16:creationId xmlns:a16="http://schemas.microsoft.com/office/drawing/2014/main" id="{BB9191B7-BAEC-BDAD-F231-6DDF7C92BBCC}"/>
              </a:ext>
            </a:extLst>
          </p:cNvPr>
          <p:cNvPicPr>
            <a:picLocks noChangeAspect="1"/>
          </p:cNvPicPr>
          <p:nvPr/>
        </p:nvPicPr>
        <p:blipFill>
          <a:blip r:embed="rId3"/>
          <a:stretch>
            <a:fillRect/>
          </a:stretch>
        </p:blipFill>
        <p:spPr>
          <a:xfrm>
            <a:off x="2618656" y="3400434"/>
            <a:ext cx="6553569" cy="2483772"/>
          </a:xfrm>
          <a:prstGeom prst="rect">
            <a:avLst/>
          </a:prstGeom>
        </p:spPr>
      </p:pic>
      <p:pic>
        <p:nvPicPr>
          <p:cNvPr id="9" name="Picture 8">
            <a:extLst>
              <a:ext uri="{FF2B5EF4-FFF2-40B4-BE49-F238E27FC236}">
                <a16:creationId xmlns:a16="http://schemas.microsoft.com/office/drawing/2014/main" id="{EB50BF2C-7482-A51A-73E2-60755C2AC7DF}"/>
              </a:ext>
            </a:extLst>
          </p:cNvPr>
          <p:cNvPicPr>
            <a:picLocks noChangeAspect="1"/>
          </p:cNvPicPr>
          <p:nvPr/>
        </p:nvPicPr>
        <p:blipFill>
          <a:blip r:embed="rId4"/>
          <a:stretch>
            <a:fillRect/>
          </a:stretch>
        </p:blipFill>
        <p:spPr>
          <a:xfrm>
            <a:off x="696686" y="968828"/>
            <a:ext cx="2988955" cy="2275773"/>
          </a:xfrm>
          <a:prstGeom prst="rect">
            <a:avLst/>
          </a:prstGeom>
        </p:spPr>
      </p:pic>
      <p:sp>
        <p:nvSpPr>
          <p:cNvPr id="10" name="TextBox 9">
            <a:extLst>
              <a:ext uri="{FF2B5EF4-FFF2-40B4-BE49-F238E27FC236}">
                <a16:creationId xmlns:a16="http://schemas.microsoft.com/office/drawing/2014/main" id="{7A5FC65E-897C-30BC-C361-90FC61635003}"/>
              </a:ext>
            </a:extLst>
          </p:cNvPr>
          <p:cNvSpPr txBox="1"/>
          <p:nvPr/>
        </p:nvSpPr>
        <p:spPr>
          <a:xfrm>
            <a:off x="1649186" y="5827004"/>
            <a:ext cx="8305800" cy="830997"/>
          </a:xfrm>
          <a:prstGeom prst="rect">
            <a:avLst/>
          </a:prstGeom>
          <a:noFill/>
        </p:spPr>
        <p:txBody>
          <a:bodyPr wrap="square" rtlCol="0">
            <a:spAutoFit/>
          </a:bodyPr>
          <a:lstStyle/>
          <a:p>
            <a:r>
              <a:rPr lang="en-US" sz="1600" dirty="0">
                <a:solidFill>
                  <a:srgbClr val="008000"/>
                </a:solidFill>
                <a:highlight>
                  <a:srgbClr val="FFFFFF"/>
                </a:highlight>
                <a:latin typeface="Cascadia Mono" panose="020B0609020000020004" pitchFamily="49" charset="0"/>
              </a:rPr>
              <a:t>Combines all rows from both the Patients table and the Appointments table, matching where possible, and filling nulls where no match is found.</a:t>
            </a:r>
            <a:endParaRPr lang="en-US" sz="1600" dirty="0"/>
          </a:p>
        </p:txBody>
      </p:sp>
      <p:sp>
        <p:nvSpPr>
          <p:cNvPr id="11" name="Footer Placeholder 10">
            <a:extLst>
              <a:ext uri="{FF2B5EF4-FFF2-40B4-BE49-F238E27FC236}">
                <a16:creationId xmlns:a16="http://schemas.microsoft.com/office/drawing/2014/main" id="{43C3B303-FC6B-086C-B978-06B51593B0EE}"/>
              </a:ext>
            </a:extLst>
          </p:cNvPr>
          <p:cNvSpPr>
            <a:spLocks noGrp="1"/>
          </p:cNvSpPr>
          <p:nvPr>
            <p:ph type="ftr" sz="quarter" idx="11"/>
          </p:nvPr>
        </p:nvSpPr>
        <p:spPr/>
        <p:txBody>
          <a:bodyPr/>
          <a:lstStyle/>
          <a:p>
            <a:r>
              <a:rPr lang="en-US"/>
              <a:t>Copyright belongs to Deboleena Thakur</a:t>
            </a:r>
            <a:endParaRPr lang="en-US" dirty="0"/>
          </a:p>
        </p:txBody>
      </p:sp>
      <p:sp>
        <p:nvSpPr>
          <p:cNvPr id="12" name="Slide Number Placeholder 11">
            <a:extLst>
              <a:ext uri="{FF2B5EF4-FFF2-40B4-BE49-F238E27FC236}">
                <a16:creationId xmlns:a16="http://schemas.microsoft.com/office/drawing/2014/main" id="{973B98FA-F5DB-F017-2E11-8C9E0C6FDD24}"/>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1465914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E54DEC-4004-1A0D-BEC1-9E9C5E7F51D8}"/>
              </a:ext>
            </a:extLst>
          </p:cNvPr>
          <p:cNvSpPr txBox="1">
            <a:spLocks/>
          </p:cNvSpPr>
          <p:nvPr/>
        </p:nvSpPr>
        <p:spPr>
          <a:xfrm>
            <a:off x="544286"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Text" lastClr="000000"/>
                </a:solidFill>
                <a:effectLst/>
                <a:uLnTx/>
                <a:uFillTx/>
                <a:latin typeface="Posterama (Headings)"/>
              </a:rPr>
              <a:t>Summary Table</a:t>
            </a:r>
          </a:p>
        </p:txBody>
      </p:sp>
      <p:graphicFrame>
        <p:nvGraphicFramePr>
          <p:cNvPr id="7" name="Content Placeholder 3">
            <a:extLst>
              <a:ext uri="{FF2B5EF4-FFF2-40B4-BE49-F238E27FC236}">
                <a16:creationId xmlns:a16="http://schemas.microsoft.com/office/drawing/2014/main" id="{D07B24C9-0AD5-196E-E159-3211690B84C0}"/>
              </a:ext>
            </a:extLst>
          </p:cNvPr>
          <p:cNvGraphicFramePr>
            <a:graphicFrameLocks/>
          </p:cNvGraphicFramePr>
          <p:nvPr>
            <p:extLst>
              <p:ext uri="{D42A27DB-BD31-4B8C-83A1-F6EECF244321}">
                <p14:modId xmlns:p14="http://schemas.microsoft.com/office/powerpoint/2010/main" val="4165239489"/>
              </p:ext>
            </p:extLst>
          </p:nvPr>
        </p:nvGraphicFramePr>
        <p:xfrm>
          <a:off x="812510" y="1125347"/>
          <a:ext cx="9979152" cy="4261104"/>
        </p:xfrm>
        <a:graphic>
          <a:graphicData uri="http://schemas.openxmlformats.org/drawingml/2006/table">
            <a:tbl>
              <a:tblPr/>
              <a:tblGrid>
                <a:gridCol w="4989576">
                  <a:extLst>
                    <a:ext uri="{9D8B030D-6E8A-4147-A177-3AD203B41FA5}">
                      <a16:colId xmlns:a16="http://schemas.microsoft.com/office/drawing/2014/main" val="812246831"/>
                    </a:ext>
                  </a:extLst>
                </a:gridCol>
                <a:gridCol w="4989576">
                  <a:extLst>
                    <a:ext uri="{9D8B030D-6E8A-4147-A177-3AD203B41FA5}">
                      <a16:colId xmlns:a16="http://schemas.microsoft.com/office/drawing/2014/main" val="1856673619"/>
                    </a:ext>
                  </a:extLst>
                </a:gridCol>
              </a:tblGrid>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Join Type</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lumMod val="40000"/>
                        <a:lumOff val="6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Description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lumMod val="40000"/>
                        <a:lumOff val="60000"/>
                      </a:srgbClr>
                    </a:solidFill>
                  </a:tcPr>
                </a:tc>
                <a:extLst>
                  <a:ext uri="{0D108BD9-81ED-4DB2-BD59-A6C34878D82A}">
                    <a16:rowId xmlns:a16="http://schemas.microsoft.com/office/drawing/2014/main" val="284735684"/>
                  </a:ext>
                </a:extLst>
              </a:tr>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b="1" dirty="0"/>
                        <a:t>INNER JOIN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a:t>Only matching rows</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extLst>
                  <a:ext uri="{0D108BD9-81ED-4DB2-BD59-A6C34878D82A}">
                    <a16:rowId xmlns:a16="http://schemas.microsoft.com/office/drawing/2014/main" val="4259184593"/>
                  </a:ext>
                </a:extLst>
              </a:tr>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b="1" dirty="0"/>
                        <a:t>LEFT JOIN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a:t>All left rows + matching right rows</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extLst>
                  <a:ext uri="{0D108BD9-81ED-4DB2-BD59-A6C34878D82A}">
                    <a16:rowId xmlns:a16="http://schemas.microsoft.com/office/drawing/2014/main" val="416909446"/>
                  </a:ext>
                </a:extLst>
              </a:tr>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b="1" dirty="0"/>
                        <a:t>RIGHT JOIN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a:t>All right rows + matching left rows</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extLst>
                  <a:ext uri="{0D108BD9-81ED-4DB2-BD59-A6C34878D82A}">
                    <a16:rowId xmlns:a16="http://schemas.microsoft.com/office/drawing/2014/main" val="3120671228"/>
                  </a:ext>
                </a:extLst>
              </a:tr>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b="1" dirty="0"/>
                        <a:t>FULL OUTER JOIN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a:t>All rows from both sides</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extLst>
                  <a:ext uri="{0D108BD9-81ED-4DB2-BD59-A6C34878D82A}">
                    <a16:rowId xmlns:a16="http://schemas.microsoft.com/office/drawing/2014/main" val="40319810"/>
                  </a:ext>
                </a:extLst>
              </a:tr>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CROSS JOIN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Cartesian product of both tables</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extLst>
                  <a:ext uri="{0D108BD9-81ED-4DB2-BD59-A6C34878D82A}">
                    <a16:rowId xmlns:a16="http://schemas.microsoft.com/office/drawing/2014/main" val="2319135554"/>
                  </a:ext>
                </a:extLst>
              </a:tr>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SELF JOIN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Join a table with itself</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extLst>
                  <a:ext uri="{0D108BD9-81ED-4DB2-BD59-A6C34878D82A}">
                    <a16:rowId xmlns:a16="http://schemas.microsoft.com/office/drawing/2014/main" val="2409639682"/>
                  </a:ext>
                </a:extLst>
              </a:tr>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NATURAL JOIN**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Join on same-named columns (not in SQL Server)</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extLst>
                  <a:ext uri="{0D108BD9-81ED-4DB2-BD59-A6C34878D82A}">
                    <a16:rowId xmlns:a16="http://schemas.microsoft.com/office/drawing/2014/main" val="477664917"/>
                  </a:ext>
                </a:extLst>
              </a:tr>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ANTI JOIN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Rows from one side with </a:t>
                      </a:r>
                      <a:r>
                        <a:rPr lang="en-US" b="1" dirty="0"/>
                        <a:t>no match</a:t>
                      </a:r>
                      <a:r>
                        <a:rPr lang="en-US" dirty="0"/>
                        <a:t> on the other</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extLst>
                  <a:ext uri="{0D108BD9-81ED-4DB2-BD59-A6C34878D82A}">
                    <a16:rowId xmlns:a16="http://schemas.microsoft.com/office/drawing/2014/main" val="3768448775"/>
                  </a:ext>
                </a:extLst>
              </a:tr>
              <a:tr h="402336">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SEMI JOIN</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tc>
                  <a:txBody>
                    <a:bodyPr/>
                    <a:lstStyle>
                      <a:lvl1pPr marL="0" algn="l" defTabSz="457200" rtl="0" eaLnBrk="1" latinLnBrk="0" hangingPunct="1">
                        <a:defRPr sz="1800" kern="1200">
                          <a:solidFill>
                            <a:schemeClr val="dk1"/>
                          </a:solidFill>
                          <a:latin typeface="Aptos" panose="02110004020202020204"/>
                        </a:defRPr>
                      </a:lvl1pPr>
                      <a:lvl2pPr marL="457200" algn="l" defTabSz="457200" rtl="0" eaLnBrk="1" latinLnBrk="0" hangingPunct="1">
                        <a:defRPr sz="1800" kern="1200">
                          <a:solidFill>
                            <a:schemeClr val="dk1"/>
                          </a:solidFill>
                          <a:latin typeface="Aptos" panose="02110004020202020204"/>
                        </a:defRPr>
                      </a:lvl2pPr>
                      <a:lvl3pPr marL="914400" algn="l" defTabSz="457200" rtl="0" eaLnBrk="1" latinLnBrk="0" hangingPunct="1">
                        <a:defRPr sz="1800" kern="1200">
                          <a:solidFill>
                            <a:schemeClr val="dk1"/>
                          </a:solidFill>
                          <a:latin typeface="Aptos" panose="02110004020202020204"/>
                        </a:defRPr>
                      </a:lvl3pPr>
                      <a:lvl4pPr marL="1371600" algn="l" defTabSz="457200" rtl="0" eaLnBrk="1" latinLnBrk="0" hangingPunct="1">
                        <a:defRPr sz="1800" kern="1200">
                          <a:solidFill>
                            <a:schemeClr val="dk1"/>
                          </a:solidFill>
                          <a:latin typeface="Aptos" panose="02110004020202020204"/>
                        </a:defRPr>
                      </a:lvl4pPr>
                      <a:lvl5pPr marL="1828800" algn="l" defTabSz="457200" rtl="0" eaLnBrk="1" latinLnBrk="0" hangingPunct="1">
                        <a:defRPr sz="1800" kern="1200">
                          <a:solidFill>
                            <a:schemeClr val="dk1"/>
                          </a:solidFill>
                          <a:latin typeface="Aptos" panose="02110004020202020204"/>
                        </a:defRPr>
                      </a:lvl5pPr>
                      <a:lvl6pPr marL="2286000" algn="l" defTabSz="457200" rtl="0" eaLnBrk="1" latinLnBrk="0" hangingPunct="1">
                        <a:defRPr sz="1800" kern="1200">
                          <a:solidFill>
                            <a:schemeClr val="dk1"/>
                          </a:solidFill>
                          <a:latin typeface="Aptos" panose="02110004020202020204"/>
                        </a:defRPr>
                      </a:lvl6pPr>
                      <a:lvl7pPr marL="2743200" algn="l" defTabSz="457200" rtl="0" eaLnBrk="1" latinLnBrk="0" hangingPunct="1">
                        <a:defRPr sz="1800" kern="1200">
                          <a:solidFill>
                            <a:schemeClr val="dk1"/>
                          </a:solidFill>
                          <a:latin typeface="Aptos" panose="02110004020202020204"/>
                        </a:defRPr>
                      </a:lvl7pPr>
                      <a:lvl8pPr marL="3200400" algn="l" defTabSz="457200" rtl="0" eaLnBrk="1" latinLnBrk="0" hangingPunct="1">
                        <a:defRPr sz="1800" kern="1200">
                          <a:solidFill>
                            <a:schemeClr val="dk1"/>
                          </a:solidFill>
                          <a:latin typeface="Aptos" panose="02110004020202020204"/>
                        </a:defRPr>
                      </a:lvl8pPr>
                      <a:lvl9pPr marL="3657600" algn="l" defTabSz="457200" rtl="0" eaLnBrk="1" latinLnBrk="0" hangingPunct="1">
                        <a:defRPr sz="1800" kern="1200">
                          <a:solidFill>
                            <a:schemeClr val="dk1"/>
                          </a:solidFill>
                          <a:latin typeface="Aptos" panose="02110004020202020204"/>
                        </a:defRPr>
                      </a:lvl9pPr>
                    </a:lstStyle>
                    <a:p>
                      <a:r>
                        <a:rPr lang="en-US" dirty="0"/>
                        <a:t>Rows from left where a match exists on right</a:t>
                      </a:r>
                    </a:p>
                  </a:txBody>
                  <a:tcPr anchor="ctr">
                    <a:lnL w="12700" cmpd="sng">
                      <a:solidFill>
                        <a:srgbClr val="0F9ED5"/>
                      </a:solidFill>
                    </a:lnL>
                    <a:lnR w="12700" cmpd="sng">
                      <a:solidFill>
                        <a:srgbClr val="0F9ED5"/>
                      </a:solidFill>
                    </a:lnR>
                    <a:lnT w="12700" cmpd="sng">
                      <a:solidFill>
                        <a:srgbClr val="0F9ED5"/>
                      </a:solidFill>
                    </a:lnT>
                    <a:lnB w="12700" cmpd="sng">
                      <a:solidFill>
                        <a:srgbClr val="0F9ED5"/>
                      </a:solidFill>
                    </a:lnB>
                    <a:lnTlToBr w="12700" cmpd="sng">
                      <a:noFill/>
                      <a:prstDash val="solid"/>
                    </a:lnTlToBr>
                    <a:lnBlToTr w="12700" cmpd="sng">
                      <a:noFill/>
                      <a:prstDash val="solid"/>
                    </a:lnBlToTr>
                    <a:solidFill>
                      <a:srgbClr val="0F9ED5">
                        <a:tint val="20000"/>
                      </a:srgbClr>
                    </a:solidFill>
                  </a:tcPr>
                </a:tc>
                <a:extLst>
                  <a:ext uri="{0D108BD9-81ED-4DB2-BD59-A6C34878D82A}">
                    <a16:rowId xmlns:a16="http://schemas.microsoft.com/office/drawing/2014/main" val="1994996149"/>
                  </a:ext>
                </a:extLst>
              </a:tr>
            </a:tbl>
          </a:graphicData>
        </a:graphic>
      </p:graphicFrame>
      <p:sp>
        <p:nvSpPr>
          <p:cNvPr id="8" name="TextBox 7">
            <a:extLst>
              <a:ext uri="{FF2B5EF4-FFF2-40B4-BE49-F238E27FC236}">
                <a16:creationId xmlns:a16="http://schemas.microsoft.com/office/drawing/2014/main" id="{B2AD8993-9B7A-14F9-69E7-615EC867D429}"/>
              </a:ext>
            </a:extLst>
          </p:cNvPr>
          <p:cNvSpPr txBox="1"/>
          <p:nvPr/>
        </p:nvSpPr>
        <p:spPr>
          <a:xfrm>
            <a:off x="276062" y="5823435"/>
            <a:ext cx="10515600" cy="461665"/>
          </a:xfrm>
          <a:prstGeom prst="rect">
            <a:avLst/>
          </a:prstGeom>
          <a:noFill/>
        </p:spPr>
        <p:txBody>
          <a:bodyPr wrap="square" rtlCol="0">
            <a:spAutoFit/>
          </a:bodyPr>
          <a:lstStyle/>
          <a:p>
            <a:pPr algn="ctr"/>
            <a:r>
              <a:rPr lang="en-US" sz="2400" dirty="0">
                <a:solidFill>
                  <a:srgbClr val="FF0000"/>
                </a:solidFill>
                <a:latin typeface="Aptos" panose="02110004020202020204"/>
              </a:rPr>
              <a:t>&lt;&lt;Check out the SQL script how the </a:t>
            </a:r>
            <a:r>
              <a:rPr lang="en-US" sz="2400" b="1" dirty="0">
                <a:solidFill>
                  <a:srgbClr val="FF0000"/>
                </a:solidFill>
                <a:latin typeface="Aptos" panose="02110004020202020204"/>
              </a:rPr>
              <a:t>BONUS</a:t>
            </a:r>
            <a:r>
              <a:rPr lang="en-US" sz="2400" dirty="0">
                <a:solidFill>
                  <a:srgbClr val="FF0000"/>
                </a:solidFill>
                <a:latin typeface="Aptos" panose="02110004020202020204"/>
              </a:rPr>
              <a:t> join types work&gt;&gt;</a:t>
            </a:r>
          </a:p>
        </p:txBody>
      </p:sp>
      <p:sp>
        <p:nvSpPr>
          <p:cNvPr id="9" name="TextBox 8">
            <a:extLst>
              <a:ext uri="{FF2B5EF4-FFF2-40B4-BE49-F238E27FC236}">
                <a16:creationId xmlns:a16="http://schemas.microsoft.com/office/drawing/2014/main" id="{C088D661-A27D-EFF0-E895-B11F278EB6B2}"/>
              </a:ext>
            </a:extLst>
          </p:cNvPr>
          <p:cNvSpPr txBox="1"/>
          <p:nvPr/>
        </p:nvSpPr>
        <p:spPr>
          <a:xfrm>
            <a:off x="812510" y="5420277"/>
            <a:ext cx="10515600" cy="369332"/>
          </a:xfrm>
          <a:prstGeom prst="rect">
            <a:avLst/>
          </a:prstGeom>
          <a:noFill/>
        </p:spPr>
        <p:txBody>
          <a:bodyPr wrap="square" rtlCol="0">
            <a:spAutoFit/>
          </a:bodyPr>
          <a:lstStyle/>
          <a:p>
            <a:r>
              <a:rPr lang="en-US" dirty="0">
                <a:solidFill>
                  <a:prstClr val="black"/>
                </a:solidFill>
                <a:latin typeface="Aptos" panose="02110004020202020204"/>
              </a:rPr>
              <a:t>** NATURAL JOIN is not supported in SSMS</a:t>
            </a:r>
          </a:p>
        </p:txBody>
      </p:sp>
      <p:sp>
        <p:nvSpPr>
          <p:cNvPr id="10" name="Footer Placeholder 9">
            <a:extLst>
              <a:ext uri="{FF2B5EF4-FFF2-40B4-BE49-F238E27FC236}">
                <a16:creationId xmlns:a16="http://schemas.microsoft.com/office/drawing/2014/main" id="{3E50F5C3-2731-5D54-9D1D-8F4058C1BCBE}"/>
              </a:ext>
            </a:extLst>
          </p:cNvPr>
          <p:cNvSpPr>
            <a:spLocks noGrp="1"/>
          </p:cNvSpPr>
          <p:nvPr>
            <p:ph type="ftr" sz="quarter" idx="11"/>
          </p:nvPr>
        </p:nvSpPr>
        <p:spPr/>
        <p:txBody>
          <a:bodyPr/>
          <a:lstStyle/>
          <a:p>
            <a:r>
              <a:rPr lang="en-US"/>
              <a:t>Copyright belongs to Deboleena Thakur</a:t>
            </a:r>
            <a:endParaRPr lang="en-US" dirty="0"/>
          </a:p>
        </p:txBody>
      </p:sp>
      <p:sp>
        <p:nvSpPr>
          <p:cNvPr id="11" name="Slide Number Placeholder 10">
            <a:extLst>
              <a:ext uri="{FF2B5EF4-FFF2-40B4-BE49-F238E27FC236}">
                <a16:creationId xmlns:a16="http://schemas.microsoft.com/office/drawing/2014/main" id="{1925FC17-987C-BF02-A956-933B23010B9B}"/>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1040180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AE446B-39F2-428C-EC8F-05829113EF50}"/>
              </a:ext>
            </a:extLst>
          </p:cNvPr>
          <p:cNvSpPr>
            <a:spLocks noGrp="1"/>
          </p:cNvSpPr>
          <p:nvPr>
            <p:ph type="body" sz="quarter" idx="13"/>
          </p:nvPr>
        </p:nvSpPr>
        <p:spPr/>
        <p:txBody>
          <a:bodyPr/>
          <a:lstStyle/>
          <a:p>
            <a:endParaRPr lang="en-US"/>
          </a:p>
        </p:txBody>
      </p:sp>
      <p:sp>
        <p:nvSpPr>
          <p:cNvPr id="4" name="Title 1">
            <a:extLst>
              <a:ext uri="{FF2B5EF4-FFF2-40B4-BE49-F238E27FC236}">
                <a16:creationId xmlns:a16="http://schemas.microsoft.com/office/drawing/2014/main" id="{C4BCB3FF-FEF1-A0B1-E3C9-814DB5C23D8A}"/>
              </a:ext>
            </a:extLst>
          </p:cNvPr>
          <p:cNvSpPr txBox="1">
            <a:spLocks noGrp="1"/>
          </p:cNvSpPr>
          <p:nvPr>
            <p:ph type="title"/>
          </p:nvPr>
        </p:nvSpPr>
        <p:spPr>
          <a:xfrm>
            <a:off x="4809744" y="441325"/>
            <a:ext cx="6928231" cy="331787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b="1" dirty="0"/>
              <a:t>Practice SQL Commands using the </a:t>
            </a:r>
            <a:r>
              <a:rPr lang="en-US" sz="4000" b="1" dirty="0" err="1"/>
              <a:t>AdventureWorks</a:t>
            </a:r>
            <a:r>
              <a:rPr lang="en-US" sz="4000" b="1" dirty="0"/>
              <a:t> database</a:t>
            </a:r>
          </a:p>
        </p:txBody>
      </p:sp>
    </p:spTree>
    <p:extLst>
      <p:ext uri="{BB962C8B-B14F-4D97-AF65-F5344CB8AC3E}">
        <p14:creationId xmlns:p14="http://schemas.microsoft.com/office/powerpoint/2010/main" val="1620277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B12B81-A32C-0EE3-F4CA-F4E04310632F}"/>
              </a:ext>
            </a:extLst>
          </p:cNvPr>
          <p:cNvSpPr txBox="1">
            <a:spLocks/>
          </p:cNvSpPr>
          <p:nvPr/>
        </p:nvSpPr>
        <p:spPr>
          <a:xfrm>
            <a:off x="490728" y="515112"/>
            <a:ext cx="10515600" cy="975406"/>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SQL commands using the </a:t>
            </a:r>
            <a:r>
              <a:rPr lang="en-US" sz="3600" b="1" dirty="0" err="1"/>
              <a:t>AdventureWorks</a:t>
            </a:r>
            <a:r>
              <a:rPr lang="en-US" sz="3600" b="1" dirty="0"/>
              <a:t> database</a:t>
            </a:r>
          </a:p>
        </p:txBody>
      </p:sp>
      <p:sp>
        <p:nvSpPr>
          <p:cNvPr id="7" name="Content Placeholder 2">
            <a:extLst>
              <a:ext uri="{FF2B5EF4-FFF2-40B4-BE49-F238E27FC236}">
                <a16:creationId xmlns:a16="http://schemas.microsoft.com/office/drawing/2014/main" id="{923DEC98-7E13-58C8-5622-186626988D85}"/>
              </a:ext>
            </a:extLst>
          </p:cNvPr>
          <p:cNvSpPr txBox="1">
            <a:spLocks/>
          </p:cNvSpPr>
          <p:nvPr/>
        </p:nvSpPr>
        <p:spPr>
          <a:xfrm>
            <a:off x="1100328" y="2115312"/>
            <a:ext cx="10515600" cy="435133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400" dirty="0">
                <a:solidFill>
                  <a:srgbClr val="00359E"/>
                </a:solidFill>
              </a:rPr>
              <a:t>The </a:t>
            </a:r>
            <a:r>
              <a:rPr lang="en-US" sz="2400" b="1" dirty="0" err="1">
                <a:solidFill>
                  <a:srgbClr val="00359E"/>
                </a:solidFill>
              </a:rPr>
              <a:t>AdventureWorks</a:t>
            </a:r>
            <a:r>
              <a:rPr lang="en-US" sz="2400" dirty="0">
                <a:solidFill>
                  <a:srgbClr val="00359E"/>
                </a:solidFill>
              </a:rPr>
              <a:t> database is a </a:t>
            </a:r>
            <a:r>
              <a:rPr lang="en-US" sz="2400" b="1" dirty="0">
                <a:solidFill>
                  <a:srgbClr val="00359E"/>
                </a:solidFill>
              </a:rPr>
              <a:t>fictional retail business dataset</a:t>
            </a:r>
            <a:r>
              <a:rPr lang="en-US" sz="2400" dirty="0">
                <a:solidFill>
                  <a:srgbClr val="00359E"/>
                </a:solidFill>
              </a:rPr>
              <a:t> created by Microsoft to demonstrate SQL Server features. It models a </a:t>
            </a:r>
            <a:r>
              <a:rPr lang="en-US" sz="2400" b="1" dirty="0">
                <a:solidFill>
                  <a:srgbClr val="00359E"/>
                </a:solidFill>
              </a:rPr>
              <a:t>bicycle manufacturing company</a:t>
            </a:r>
            <a:r>
              <a:rPr lang="en-US" sz="2400" dirty="0">
                <a:solidFill>
                  <a:srgbClr val="00359E"/>
                </a:solidFill>
              </a:rPr>
              <a:t>, so it includes:</a:t>
            </a:r>
          </a:p>
          <a:p>
            <a:pPr>
              <a:buFont typeface="Arial"/>
              <a:buNone/>
            </a:pPr>
            <a:endParaRPr lang="en-US" dirty="0"/>
          </a:p>
          <a:p>
            <a:pPr>
              <a:buFont typeface="Arial" panose="020B0604020202020204" pitchFamily="34" charset="0"/>
              <a:buChar char="•"/>
            </a:pPr>
            <a:r>
              <a:rPr lang="en-US" sz="2400" b="1" dirty="0"/>
              <a:t>Sales data</a:t>
            </a:r>
            <a:r>
              <a:rPr lang="en-US" sz="2400" dirty="0"/>
              <a:t> (e.g., customers, orders, products)</a:t>
            </a:r>
          </a:p>
          <a:p>
            <a:pPr>
              <a:buFont typeface="Arial" panose="020B0604020202020204" pitchFamily="34" charset="0"/>
              <a:buChar char="•"/>
            </a:pPr>
            <a:r>
              <a:rPr lang="en-US" sz="2400" b="1" dirty="0"/>
              <a:t>Human resources data</a:t>
            </a:r>
            <a:r>
              <a:rPr lang="en-US" sz="2400" dirty="0"/>
              <a:t> (e.g., employees, departments)</a:t>
            </a:r>
          </a:p>
          <a:p>
            <a:pPr>
              <a:buFont typeface="Arial" panose="020B0604020202020204" pitchFamily="34" charset="0"/>
              <a:buChar char="•"/>
            </a:pPr>
            <a:r>
              <a:rPr lang="en-US" sz="2400" b="1" dirty="0"/>
              <a:t>Production and inventory</a:t>
            </a:r>
            <a:endParaRPr lang="en-US" sz="2400" dirty="0"/>
          </a:p>
          <a:p>
            <a:pPr>
              <a:buFont typeface="Arial" panose="020B0604020202020204" pitchFamily="34" charset="0"/>
              <a:buChar char="•"/>
            </a:pPr>
            <a:r>
              <a:rPr lang="en-US" sz="2400" b="1" dirty="0"/>
              <a:t>Purchasing and suppliers</a:t>
            </a:r>
            <a:endParaRPr lang="en-US" sz="2400" dirty="0"/>
          </a:p>
          <a:p>
            <a:endParaRPr lang="en-US" dirty="0"/>
          </a:p>
        </p:txBody>
      </p:sp>
      <p:sp>
        <p:nvSpPr>
          <p:cNvPr id="8" name="Footer Placeholder 7">
            <a:extLst>
              <a:ext uri="{FF2B5EF4-FFF2-40B4-BE49-F238E27FC236}">
                <a16:creationId xmlns:a16="http://schemas.microsoft.com/office/drawing/2014/main" id="{3563F4FA-C7DF-C29D-48EB-59D81CEEA561}"/>
              </a:ext>
            </a:extLst>
          </p:cNvPr>
          <p:cNvSpPr>
            <a:spLocks noGrp="1"/>
          </p:cNvSpPr>
          <p:nvPr>
            <p:ph type="ftr" sz="quarter" idx="11"/>
          </p:nvPr>
        </p:nvSpPr>
        <p:spPr/>
        <p:txBody>
          <a:bodyPr/>
          <a:lstStyle/>
          <a:p>
            <a:r>
              <a:rPr lang="en-US"/>
              <a:t>Copyright belongs to Deboleena Thakur</a:t>
            </a:r>
            <a:endParaRPr lang="en-US" dirty="0"/>
          </a:p>
        </p:txBody>
      </p:sp>
      <p:sp>
        <p:nvSpPr>
          <p:cNvPr id="9" name="Slide Number Placeholder 8">
            <a:extLst>
              <a:ext uri="{FF2B5EF4-FFF2-40B4-BE49-F238E27FC236}">
                <a16:creationId xmlns:a16="http://schemas.microsoft.com/office/drawing/2014/main" id="{2FDE3082-763F-777A-530A-FAD769DF5F40}"/>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4055962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2822-9088-BBB0-E3CA-12C93F43186A}"/>
              </a:ext>
            </a:extLst>
          </p:cNvPr>
          <p:cNvSpPr>
            <a:spLocks noGrp="1"/>
          </p:cNvSpPr>
          <p:nvPr>
            <p:ph type="title"/>
          </p:nvPr>
        </p:nvSpPr>
        <p:spPr>
          <a:xfrm>
            <a:off x="6096000" y="441960"/>
            <a:ext cx="5641896" cy="3316893"/>
          </a:xfrm>
        </p:spPr>
        <p:txBody>
          <a:bodyPr/>
          <a:lstStyle/>
          <a:p>
            <a:r>
              <a:rPr lang="en-US" sz="4000" b="1" dirty="0"/>
              <a:t>Entity Relationship Diagrams</a:t>
            </a:r>
            <a:br>
              <a:rPr lang="en-US" sz="4000" b="1" dirty="0"/>
            </a:br>
            <a:endParaRPr lang="en-US" dirty="0"/>
          </a:p>
        </p:txBody>
      </p:sp>
      <p:sp>
        <p:nvSpPr>
          <p:cNvPr id="3" name="Text Placeholder 2">
            <a:extLst>
              <a:ext uri="{FF2B5EF4-FFF2-40B4-BE49-F238E27FC236}">
                <a16:creationId xmlns:a16="http://schemas.microsoft.com/office/drawing/2014/main" id="{F63085E9-1075-0FE9-0DFA-471A71DFFE9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665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1D31CE-0274-CE7D-2732-071C463B3889}"/>
              </a:ext>
            </a:extLst>
          </p:cNvPr>
          <p:cNvPicPr>
            <a:picLocks noChangeAspect="1"/>
          </p:cNvPicPr>
          <p:nvPr/>
        </p:nvPicPr>
        <p:blipFill>
          <a:blip r:embed="rId2"/>
          <a:stretch>
            <a:fillRect/>
          </a:stretch>
        </p:blipFill>
        <p:spPr>
          <a:xfrm>
            <a:off x="2743200" y="3581400"/>
            <a:ext cx="6477000" cy="1807134"/>
          </a:xfrm>
          <a:prstGeom prst="rect">
            <a:avLst/>
          </a:prstGeom>
        </p:spPr>
      </p:pic>
      <p:sp>
        <p:nvSpPr>
          <p:cNvPr id="7" name="TextBox 6">
            <a:extLst>
              <a:ext uri="{FF2B5EF4-FFF2-40B4-BE49-F238E27FC236}">
                <a16:creationId xmlns:a16="http://schemas.microsoft.com/office/drawing/2014/main" id="{B837E044-E645-0759-3FE8-634325B28441}"/>
              </a:ext>
            </a:extLst>
          </p:cNvPr>
          <p:cNvSpPr txBox="1"/>
          <p:nvPr/>
        </p:nvSpPr>
        <p:spPr>
          <a:xfrm>
            <a:off x="495300" y="258901"/>
            <a:ext cx="11201400" cy="3170099"/>
          </a:xfrm>
          <a:prstGeom prst="rect">
            <a:avLst/>
          </a:prstGeom>
          <a:noFill/>
        </p:spPr>
        <p:txBody>
          <a:bodyPr wrap="square">
            <a:spAutoFit/>
          </a:bodyPr>
          <a:lstStyle/>
          <a:p>
            <a:pPr>
              <a:buNone/>
            </a:pPr>
            <a:r>
              <a:rPr lang="en-US" sz="2800" b="1" dirty="0"/>
              <a:t>Types of Relationships in ERD:</a:t>
            </a:r>
          </a:p>
          <a:p>
            <a:pPr>
              <a:buNone/>
            </a:pPr>
            <a:endParaRPr lang="en-US" sz="2800" dirty="0"/>
          </a:p>
          <a:p>
            <a:pPr>
              <a:buFont typeface="Arial" panose="020B0604020202020204" pitchFamily="34" charset="0"/>
              <a:buChar char="•"/>
            </a:pPr>
            <a:r>
              <a:rPr lang="en-US" b="1" dirty="0"/>
              <a:t>One-to-One (1:1)</a:t>
            </a:r>
            <a:br>
              <a:rPr lang="en-US" dirty="0"/>
            </a:br>
            <a:r>
              <a:rPr lang="en-US" dirty="0"/>
              <a:t>Each record in Table A relates to exactly one record in Table B, and vice versa.</a:t>
            </a:r>
          </a:p>
          <a:p>
            <a:endParaRPr lang="en-US" dirty="0"/>
          </a:p>
          <a:p>
            <a:pPr>
              <a:buFont typeface="Arial" panose="020B0604020202020204" pitchFamily="34" charset="0"/>
              <a:buChar char="•"/>
            </a:pPr>
            <a:r>
              <a:rPr lang="en-US" b="1" dirty="0"/>
              <a:t>One-to-Many (1:N)</a:t>
            </a:r>
            <a:br>
              <a:rPr lang="en-US" dirty="0"/>
            </a:br>
            <a:r>
              <a:rPr lang="en-US" dirty="0"/>
              <a:t>One record in Table A can relate to multiple records in Table B. Most common relationship.</a:t>
            </a:r>
          </a:p>
          <a:p>
            <a:endParaRPr lang="en-US" dirty="0"/>
          </a:p>
          <a:p>
            <a:pPr>
              <a:buFont typeface="Arial" panose="020B0604020202020204" pitchFamily="34" charset="0"/>
              <a:buChar char="•"/>
            </a:pPr>
            <a:r>
              <a:rPr lang="en-US" b="1" dirty="0"/>
              <a:t>Many-to-Many (M:N)</a:t>
            </a:r>
            <a:br>
              <a:rPr lang="en-US" dirty="0"/>
            </a:br>
            <a:r>
              <a:rPr lang="en-US" dirty="0"/>
              <a:t>Records in Table A can relate to multiple records in Table B and vice versa. Usually implemented via a junction table.</a:t>
            </a:r>
          </a:p>
        </p:txBody>
      </p:sp>
      <p:sp>
        <p:nvSpPr>
          <p:cNvPr id="8" name="Rectangle 2">
            <a:extLst>
              <a:ext uri="{FF2B5EF4-FFF2-40B4-BE49-F238E27FC236}">
                <a16:creationId xmlns:a16="http://schemas.microsoft.com/office/drawing/2014/main" id="{80585227-D33A-6D8A-7518-DEE0706F6A06}"/>
              </a:ext>
            </a:extLst>
          </p:cNvPr>
          <p:cNvSpPr>
            <a:spLocks noChangeArrowheads="1"/>
          </p:cNvSpPr>
          <p:nvPr/>
        </p:nvSpPr>
        <p:spPr bwMode="auto">
          <a:xfrm>
            <a:off x="3050389" y="5583436"/>
            <a:ext cx="5862622" cy="1015663"/>
          </a:xfrm>
          <a:prstGeom prst="rect">
            <a:avLst/>
          </a:prstGeom>
          <a:solidFill>
            <a:srgbClr val="F5FDA5"/>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11111"/>
                </a:solidFill>
                <a:effectLst/>
                <a:latin typeface="Inter"/>
              </a:rPr>
              <a:t>The ERD represents a </a:t>
            </a:r>
            <a:r>
              <a:rPr kumimoji="0" lang="en-US" altLang="en-US" sz="1600" b="1" i="0" u="none" strike="noStrike" cap="none" normalizeH="0" baseline="0" dirty="0">
                <a:ln>
                  <a:noFill/>
                </a:ln>
                <a:solidFill>
                  <a:srgbClr val="111111"/>
                </a:solidFill>
                <a:effectLst/>
                <a:latin typeface="Inter"/>
              </a:rPr>
              <a:t>one-to-many relationship</a:t>
            </a:r>
            <a:r>
              <a:rPr kumimoji="0" lang="en-US" altLang="en-US" sz="1600" b="0" i="0" u="none" strike="noStrike" cap="none" normalizeH="0" baseline="0" dirty="0">
                <a:ln>
                  <a:noFill/>
                </a:ln>
                <a:solidFill>
                  <a:srgbClr val="111111"/>
                </a:solidFill>
                <a:effectLst/>
                <a:latin typeface="Inter"/>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111111"/>
                </a:solidFill>
                <a:effectLst/>
                <a:latin typeface="Inter"/>
              </a:rPr>
              <a:t>One</a:t>
            </a:r>
            <a:r>
              <a:rPr kumimoji="0" lang="en-US" altLang="en-US" sz="1600" b="0" i="0" u="none" strike="noStrike" cap="none" normalizeH="0" baseline="0" dirty="0">
                <a:ln>
                  <a:noFill/>
                </a:ln>
                <a:solidFill>
                  <a:srgbClr val="111111"/>
                </a:solidFill>
                <a:effectLst/>
                <a:latin typeface="Inter"/>
              </a:rPr>
              <a:t> customer (from the </a:t>
            </a:r>
            <a:r>
              <a:rPr kumimoji="0" lang="en-US" altLang="en-US" sz="1600" b="0" i="0" u="none" strike="noStrike" cap="none" normalizeH="0" baseline="0" dirty="0" err="1">
                <a:ln>
                  <a:noFill/>
                </a:ln>
                <a:solidFill>
                  <a:srgbClr val="111111"/>
                </a:solidFill>
                <a:effectLst/>
                <a:latin typeface="Inconsolata" pitchFamily="1" charset="0"/>
              </a:rPr>
              <a:t>DimCustomer</a:t>
            </a:r>
            <a:r>
              <a:rPr kumimoji="0" lang="en-US" altLang="en-US" sz="1600" b="0" i="0" u="none" strike="noStrike" cap="none" normalizeH="0" baseline="0" dirty="0">
                <a:ln>
                  <a:noFill/>
                </a:ln>
                <a:solidFill>
                  <a:srgbClr val="111111"/>
                </a:solidFill>
                <a:effectLst/>
                <a:latin typeface="Inter"/>
              </a:rPr>
              <a:t>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111111"/>
                </a:solidFill>
                <a:effectLst/>
                <a:latin typeface="Inter"/>
              </a:rPr>
              <a:t>Can have </a:t>
            </a:r>
            <a:r>
              <a:rPr kumimoji="0" lang="en-US" altLang="en-US" sz="1600" b="1" i="0" u="none" strike="noStrike" cap="none" normalizeH="0" baseline="0" dirty="0">
                <a:ln>
                  <a:noFill/>
                </a:ln>
                <a:solidFill>
                  <a:srgbClr val="111111"/>
                </a:solidFill>
                <a:effectLst/>
                <a:latin typeface="Inter"/>
              </a:rPr>
              <a:t>many</a:t>
            </a:r>
            <a:r>
              <a:rPr kumimoji="0" lang="en-US" altLang="en-US" sz="1600" b="0" i="0" u="none" strike="noStrike" cap="none" normalizeH="0" baseline="0" dirty="0">
                <a:ln>
                  <a:noFill/>
                </a:ln>
                <a:solidFill>
                  <a:srgbClr val="111111"/>
                </a:solidFill>
                <a:effectLst/>
                <a:latin typeface="Inter"/>
              </a:rPr>
              <a:t> sales transactions (in the </a:t>
            </a:r>
            <a:r>
              <a:rPr kumimoji="0" lang="en-US" altLang="en-US" sz="1600" b="0" i="0" u="none" strike="noStrike" cap="none" normalizeH="0" baseline="0" dirty="0" err="1">
                <a:ln>
                  <a:noFill/>
                </a:ln>
                <a:solidFill>
                  <a:srgbClr val="111111"/>
                </a:solidFill>
                <a:effectLst/>
                <a:latin typeface="Inconsolata" pitchFamily="1" charset="0"/>
              </a:rPr>
              <a:t>FactInternetSales</a:t>
            </a:r>
            <a:r>
              <a:rPr kumimoji="0" lang="en-US" altLang="en-US" sz="1600" b="0" i="0" u="none" strike="noStrike" cap="none" normalizeH="0" baseline="0" dirty="0">
                <a:ln>
                  <a:noFill/>
                </a:ln>
                <a:solidFill>
                  <a:srgbClr val="111111"/>
                </a:solidFill>
                <a:effectLst/>
                <a:latin typeface="Inter"/>
              </a:rPr>
              <a:t> 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2F35B8DF-8E4F-ED68-5865-8A1060D23119}"/>
              </a:ext>
            </a:extLst>
          </p:cNvPr>
          <p:cNvSpPr>
            <a:spLocks noGrp="1"/>
          </p:cNvSpPr>
          <p:nvPr>
            <p:ph type="ftr" sz="quarter" idx="11"/>
          </p:nvPr>
        </p:nvSpPr>
        <p:spPr/>
        <p:txBody>
          <a:bodyPr/>
          <a:lstStyle/>
          <a:p>
            <a:r>
              <a:rPr lang="en-US"/>
              <a:t>Copyright belongs to Deboleena Thakur</a:t>
            </a:r>
            <a:endParaRPr lang="en-US" dirty="0"/>
          </a:p>
        </p:txBody>
      </p:sp>
      <p:sp>
        <p:nvSpPr>
          <p:cNvPr id="10" name="Slide Number Placeholder 9">
            <a:extLst>
              <a:ext uri="{FF2B5EF4-FFF2-40B4-BE49-F238E27FC236}">
                <a16:creationId xmlns:a16="http://schemas.microsoft.com/office/drawing/2014/main" id="{B5A8EE7C-A65C-1A21-1F6F-3EDA576AF1F7}"/>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354086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A8A4A2-4940-6C40-A496-CB681B418F40}"/>
              </a:ext>
            </a:extLst>
          </p:cNvPr>
          <p:cNvSpPr txBox="1">
            <a:spLocks/>
          </p:cNvSpPr>
          <p:nvPr/>
        </p:nvSpPr>
        <p:spPr>
          <a:xfrm>
            <a:off x="385064" y="694944"/>
            <a:ext cx="10160000" cy="609599"/>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b="1" kern="1200" baseline="0" dirty="0">
                <a:latin typeface="Arial"/>
                <a:ea typeface="+mj-ea"/>
                <a:cs typeface="Arial"/>
              </a:rPr>
              <a:t>Tiny Exercise-</a:t>
            </a:r>
          </a:p>
        </p:txBody>
      </p:sp>
      <p:pic>
        <p:nvPicPr>
          <p:cNvPr id="7" name="Picture 6">
            <a:extLst>
              <a:ext uri="{FF2B5EF4-FFF2-40B4-BE49-F238E27FC236}">
                <a16:creationId xmlns:a16="http://schemas.microsoft.com/office/drawing/2014/main" id="{9257E9D9-752C-AAC1-F0EA-4CD880908F2A}"/>
              </a:ext>
            </a:extLst>
          </p:cNvPr>
          <p:cNvPicPr>
            <a:picLocks noChangeAspect="1"/>
          </p:cNvPicPr>
          <p:nvPr/>
        </p:nvPicPr>
        <p:blipFill>
          <a:blip r:embed="rId2"/>
          <a:srcRect l="21412" r="19477"/>
          <a:stretch>
            <a:fillRect/>
          </a:stretch>
        </p:blipFill>
        <p:spPr>
          <a:xfrm>
            <a:off x="842268" y="1761744"/>
            <a:ext cx="3657592" cy="4114800"/>
          </a:xfrm>
          <a:prstGeom prst="rect">
            <a:avLst/>
          </a:prstGeom>
          <a:noFill/>
        </p:spPr>
      </p:pic>
      <p:sp>
        <p:nvSpPr>
          <p:cNvPr id="8" name="Content Placeholder 2">
            <a:extLst>
              <a:ext uri="{FF2B5EF4-FFF2-40B4-BE49-F238E27FC236}">
                <a16:creationId xmlns:a16="http://schemas.microsoft.com/office/drawing/2014/main" id="{50871EF0-3AD8-E1EA-BCFE-4BE2951CDF85}"/>
              </a:ext>
            </a:extLst>
          </p:cNvPr>
          <p:cNvSpPr txBox="1">
            <a:spLocks/>
          </p:cNvSpPr>
          <p:nvPr/>
        </p:nvSpPr>
        <p:spPr>
          <a:xfrm>
            <a:off x="5566664" y="1761744"/>
            <a:ext cx="5384800" cy="41148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8" indent="-173038"/>
            <a:r>
              <a:rPr lang="en-US" sz="2400" dirty="0">
                <a:latin typeface="Arial"/>
                <a:cs typeface="Arial"/>
              </a:rPr>
              <a:t>Apart from the two tables shown, explore the various tables in the Adventure Works database.</a:t>
            </a:r>
          </a:p>
          <a:p>
            <a:pPr marL="173038" indent="-173038"/>
            <a:r>
              <a:rPr lang="en-US" sz="2400" dirty="0">
                <a:latin typeface="Arial"/>
                <a:cs typeface="Arial"/>
              </a:rPr>
              <a:t>Look for Primary Keys and Foreign keys.</a:t>
            </a:r>
          </a:p>
          <a:p>
            <a:pPr marL="173038" indent="-173038"/>
            <a:r>
              <a:rPr lang="en-US" sz="2400" dirty="0">
                <a:latin typeface="Arial"/>
                <a:cs typeface="Arial"/>
              </a:rPr>
              <a:t>Find two suitable tables that you can use to practice the JOIN types on the </a:t>
            </a:r>
            <a:r>
              <a:rPr lang="en-US" sz="2400" dirty="0" err="1">
                <a:latin typeface="Arial"/>
                <a:cs typeface="Arial"/>
              </a:rPr>
              <a:t>AdventureWorks</a:t>
            </a:r>
            <a:r>
              <a:rPr lang="en-US" sz="2400" dirty="0">
                <a:latin typeface="Arial"/>
                <a:cs typeface="Arial"/>
              </a:rPr>
              <a:t> database.</a:t>
            </a:r>
          </a:p>
          <a:p>
            <a:pPr marL="173038" indent="-173038"/>
            <a:r>
              <a:rPr lang="en-US" sz="2400" dirty="0">
                <a:latin typeface="Arial"/>
                <a:cs typeface="Arial"/>
              </a:rPr>
              <a:t>Create an ERD to show the relationship between two tables selected. </a:t>
            </a:r>
          </a:p>
        </p:txBody>
      </p:sp>
      <p:sp>
        <p:nvSpPr>
          <p:cNvPr id="9" name="Footer Placeholder 8">
            <a:extLst>
              <a:ext uri="{FF2B5EF4-FFF2-40B4-BE49-F238E27FC236}">
                <a16:creationId xmlns:a16="http://schemas.microsoft.com/office/drawing/2014/main" id="{34F929DB-AB7D-5742-6176-DE944530C85E}"/>
              </a:ext>
            </a:extLst>
          </p:cNvPr>
          <p:cNvSpPr>
            <a:spLocks noGrp="1"/>
          </p:cNvSpPr>
          <p:nvPr>
            <p:ph type="ftr" sz="quarter" idx="11"/>
          </p:nvPr>
        </p:nvSpPr>
        <p:spPr/>
        <p:txBody>
          <a:bodyPr/>
          <a:lstStyle/>
          <a:p>
            <a:r>
              <a:rPr lang="en-US"/>
              <a:t>Copyright belongs to Deboleena Thakur</a:t>
            </a:r>
            <a:endParaRPr lang="en-US" dirty="0"/>
          </a:p>
        </p:txBody>
      </p:sp>
      <p:sp>
        <p:nvSpPr>
          <p:cNvPr id="10" name="Slide Number Placeholder 9">
            <a:extLst>
              <a:ext uri="{FF2B5EF4-FFF2-40B4-BE49-F238E27FC236}">
                <a16:creationId xmlns:a16="http://schemas.microsoft.com/office/drawing/2014/main" id="{8DD6D405-974E-69A9-DA82-E0C2FF2C49FA}"/>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118219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68C8934-7268-330C-96B4-0C97967A61DA}"/>
              </a:ext>
            </a:extLst>
          </p:cNvPr>
          <p:cNvSpPr txBox="1">
            <a:spLocks/>
          </p:cNvSpPr>
          <p:nvPr/>
        </p:nvSpPr>
        <p:spPr>
          <a:xfrm>
            <a:off x="833120" y="905258"/>
            <a:ext cx="10160000" cy="609599"/>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3200" kern="1200" baseline="0" dirty="0">
                <a:latin typeface="Posterama (Heading)"/>
                <a:cs typeface="Arial"/>
              </a:rPr>
              <a:t>Download the free sample database-</a:t>
            </a:r>
          </a:p>
        </p:txBody>
      </p:sp>
      <p:sp>
        <p:nvSpPr>
          <p:cNvPr id="15" name="Content Placeholder 2">
            <a:extLst>
              <a:ext uri="{FF2B5EF4-FFF2-40B4-BE49-F238E27FC236}">
                <a16:creationId xmlns:a16="http://schemas.microsoft.com/office/drawing/2014/main" id="{35762324-20AC-B0FD-F6FB-9F38DBA57788}"/>
              </a:ext>
            </a:extLst>
          </p:cNvPr>
          <p:cNvSpPr txBox="1">
            <a:spLocks/>
          </p:cNvSpPr>
          <p:nvPr/>
        </p:nvSpPr>
        <p:spPr>
          <a:xfrm>
            <a:off x="426720" y="1743456"/>
            <a:ext cx="5384800" cy="4114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8" indent="-173038"/>
            <a:r>
              <a:rPr lang="en-US" sz="1800" b="1">
                <a:latin typeface="Arial"/>
                <a:cs typeface="Arial"/>
              </a:rPr>
              <a:t>Step 3- </a:t>
            </a:r>
            <a:r>
              <a:rPr lang="en-US" sz="1800">
                <a:latin typeface="Arial"/>
                <a:cs typeface="Arial"/>
              </a:rPr>
              <a:t>Download AdventureWorks sample databases- </a:t>
            </a:r>
            <a:r>
              <a:rPr lang="en-US" sz="1800">
                <a:latin typeface="Arial"/>
                <a:cs typeface="Arial"/>
                <a:hlinkClick r:id="rId2">
                  <a:extLst>
                    <a:ext uri="{A12FA001-AC4F-418D-AE19-62706E023703}">
                      <ahyp:hlinkClr xmlns:ahyp="http://schemas.microsoft.com/office/drawing/2018/hyperlinkcolor" val="tx"/>
                    </a:ext>
                  </a:extLst>
                </a:hlinkClick>
              </a:rPr>
              <a:t>https://learn.microsoft.com/en-us/sql/samples/adventureworks-install-configure?view=sql-server-ver17&amp;tabs=ssms</a:t>
            </a:r>
            <a:r>
              <a:rPr lang="en-US" sz="1800">
                <a:latin typeface="Arial"/>
                <a:cs typeface="Arial"/>
              </a:rPr>
              <a:t> </a:t>
            </a:r>
          </a:p>
          <a:p>
            <a:pPr marL="173038" indent="-173038"/>
            <a:r>
              <a:rPr lang="en-US" sz="1800">
                <a:latin typeface="Arial"/>
                <a:cs typeface="Arial"/>
              </a:rPr>
              <a:t>- This is a free sample database by Microsoft compatible with its SQL Server</a:t>
            </a:r>
          </a:p>
          <a:p>
            <a:pPr marL="173038" indent="-173038"/>
            <a:r>
              <a:rPr lang="en-US" sz="1800">
                <a:latin typeface="Arial"/>
                <a:cs typeface="Arial"/>
              </a:rPr>
              <a:t>You can select either the OLTP or the Data Warehouse version</a:t>
            </a:r>
          </a:p>
          <a:p>
            <a:pPr marL="173038" indent="-173038"/>
            <a:r>
              <a:rPr lang="en-US" sz="1800">
                <a:latin typeface="Arial"/>
                <a:cs typeface="Arial"/>
              </a:rPr>
              <a:t>**OLTP- Online Transaction Processing, data refers to the transactional data managed by systems designed to handle a high volume of short, frequently updated transactions.</a:t>
            </a:r>
          </a:p>
          <a:p>
            <a:pPr marL="173038" indent="-173038"/>
            <a:endParaRPr lang="en-US" sz="1800">
              <a:latin typeface="Arial"/>
              <a:cs typeface="Arial"/>
            </a:endParaRPr>
          </a:p>
          <a:p>
            <a:pPr marL="173038" indent="-173038"/>
            <a:endParaRPr lang="en-US" sz="1800">
              <a:latin typeface="Arial"/>
              <a:cs typeface="Arial"/>
            </a:endParaRPr>
          </a:p>
        </p:txBody>
      </p:sp>
      <p:grpSp>
        <p:nvGrpSpPr>
          <p:cNvPr id="16" name="Group 15">
            <a:extLst>
              <a:ext uri="{FF2B5EF4-FFF2-40B4-BE49-F238E27FC236}">
                <a16:creationId xmlns:a16="http://schemas.microsoft.com/office/drawing/2014/main" id="{C6C5649A-98AA-CAC2-0C6E-899976ECD6E9}"/>
              </a:ext>
            </a:extLst>
          </p:cNvPr>
          <p:cNvGrpSpPr/>
          <p:nvPr/>
        </p:nvGrpSpPr>
        <p:grpSpPr>
          <a:xfrm>
            <a:off x="6014720" y="1937639"/>
            <a:ext cx="5384800" cy="3726433"/>
            <a:chOff x="4987672" y="869930"/>
            <a:chExt cx="6389346" cy="5127450"/>
          </a:xfrm>
        </p:grpSpPr>
        <p:pic>
          <p:nvPicPr>
            <p:cNvPr id="17" name="Picture 16">
              <a:extLst>
                <a:ext uri="{FF2B5EF4-FFF2-40B4-BE49-F238E27FC236}">
                  <a16:creationId xmlns:a16="http://schemas.microsoft.com/office/drawing/2014/main" id="{75E80742-FB1F-FD3D-B0E3-540926E9E36C}"/>
                </a:ext>
              </a:extLst>
            </p:cNvPr>
            <p:cNvPicPr>
              <a:picLocks noChangeAspect="1"/>
            </p:cNvPicPr>
            <p:nvPr/>
          </p:nvPicPr>
          <p:blipFill>
            <a:blip r:embed="rId3"/>
            <a:stretch>
              <a:fillRect/>
            </a:stretch>
          </p:blipFill>
          <p:spPr>
            <a:xfrm>
              <a:off x="4987672" y="869930"/>
              <a:ext cx="6389346" cy="5127450"/>
            </a:xfrm>
            <a:prstGeom prst="rect">
              <a:avLst/>
            </a:prstGeom>
            <a:ln>
              <a:solidFill>
                <a:srgbClr val="FF0000"/>
              </a:solidFill>
            </a:ln>
          </p:spPr>
        </p:pic>
        <p:sp>
          <p:nvSpPr>
            <p:cNvPr id="18" name="Rectangle 17">
              <a:extLst>
                <a:ext uri="{FF2B5EF4-FFF2-40B4-BE49-F238E27FC236}">
                  <a16:creationId xmlns:a16="http://schemas.microsoft.com/office/drawing/2014/main" id="{DCBE18EE-B277-6590-8C00-98312B8F2D81}"/>
                </a:ext>
              </a:extLst>
            </p:cNvPr>
            <p:cNvSpPr/>
            <p:nvPr/>
          </p:nvSpPr>
          <p:spPr>
            <a:xfrm>
              <a:off x="5172456" y="4790326"/>
              <a:ext cx="1847088" cy="42976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9" name="Footer Placeholder 18">
            <a:extLst>
              <a:ext uri="{FF2B5EF4-FFF2-40B4-BE49-F238E27FC236}">
                <a16:creationId xmlns:a16="http://schemas.microsoft.com/office/drawing/2014/main" id="{FE57C6FA-7570-0C91-DDAF-015EC75789C5}"/>
              </a:ext>
            </a:extLst>
          </p:cNvPr>
          <p:cNvSpPr>
            <a:spLocks noGrp="1"/>
          </p:cNvSpPr>
          <p:nvPr>
            <p:ph type="ftr" sz="quarter" idx="11"/>
          </p:nvPr>
        </p:nvSpPr>
        <p:spPr/>
        <p:txBody>
          <a:bodyPr/>
          <a:lstStyle/>
          <a:p>
            <a:r>
              <a:rPr lang="en-US"/>
              <a:t>Copyright belongs to Deboleena Thakur</a:t>
            </a:r>
            <a:endParaRPr lang="en-US" dirty="0"/>
          </a:p>
        </p:txBody>
      </p:sp>
      <p:sp>
        <p:nvSpPr>
          <p:cNvPr id="20" name="Slide Number Placeholder 19">
            <a:extLst>
              <a:ext uri="{FF2B5EF4-FFF2-40B4-BE49-F238E27FC236}">
                <a16:creationId xmlns:a16="http://schemas.microsoft.com/office/drawing/2014/main" id="{C8EAD030-201B-536A-87F0-8B3E2A713D74}"/>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592254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5FCC-2D0A-5878-88D3-F07DA44A8E09}"/>
              </a:ext>
            </a:extLst>
          </p:cNvPr>
          <p:cNvSpPr>
            <a:spLocks noGrp="1"/>
          </p:cNvSpPr>
          <p:nvPr>
            <p:ph type="title"/>
          </p:nvPr>
        </p:nvSpPr>
        <p:spPr/>
        <p:txBody>
          <a:bodyPr/>
          <a:lstStyle/>
          <a:p>
            <a:r>
              <a:rPr lang="en-US" sz="4000" b="1" dirty="0"/>
              <a:t>Create and load the Mimic-III Clinical database</a:t>
            </a:r>
            <a:endParaRPr lang="en-US" dirty="0"/>
          </a:p>
        </p:txBody>
      </p:sp>
      <p:sp>
        <p:nvSpPr>
          <p:cNvPr id="3" name="Text Placeholder 2">
            <a:extLst>
              <a:ext uri="{FF2B5EF4-FFF2-40B4-BE49-F238E27FC236}">
                <a16:creationId xmlns:a16="http://schemas.microsoft.com/office/drawing/2014/main" id="{E8128224-B420-291E-ECB5-534F62EEC9F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3695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6736BB-96B5-AEDB-1EFB-F7C17C4A2603}"/>
              </a:ext>
            </a:extLst>
          </p:cNvPr>
          <p:cNvSpPr txBox="1">
            <a:spLocks/>
          </p:cNvSpPr>
          <p:nvPr/>
        </p:nvSpPr>
        <p:spPr>
          <a:xfrm>
            <a:off x="655320" y="355981"/>
            <a:ext cx="10515600" cy="1325563"/>
          </a:xfrm>
          <a:prstGeom prst="rect">
            <a:avLst/>
          </a:prstGeom>
        </p:spPr>
        <p:txBody>
          <a:bodyP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rgbClr val="212529"/>
                </a:solidFill>
                <a:latin typeface="Inter"/>
              </a:rPr>
              <a:t>Explore the MIMIC-III Clinical Database</a:t>
            </a:r>
            <a:br>
              <a:rPr lang="en-US">
                <a:solidFill>
                  <a:srgbClr val="212529"/>
                </a:solidFill>
                <a:latin typeface="Inter"/>
              </a:rPr>
            </a:br>
            <a:endParaRPr lang="en-US" dirty="0"/>
          </a:p>
        </p:txBody>
      </p:sp>
      <p:sp>
        <p:nvSpPr>
          <p:cNvPr id="7" name="Content Placeholder 2">
            <a:extLst>
              <a:ext uri="{FF2B5EF4-FFF2-40B4-BE49-F238E27FC236}">
                <a16:creationId xmlns:a16="http://schemas.microsoft.com/office/drawing/2014/main" id="{984F246C-9FE6-9293-F155-5CBEC5AC26D2}"/>
              </a:ext>
            </a:extLst>
          </p:cNvPr>
          <p:cNvSpPr txBox="1">
            <a:spLocks/>
          </p:cNvSpPr>
          <p:nvPr/>
        </p:nvSpPr>
        <p:spPr>
          <a:xfrm>
            <a:off x="655320" y="1816481"/>
            <a:ext cx="10515600" cy="4351338"/>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MIMIC</a:t>
            </a:r>
            <a:r>
              <a:rPr lang="en-US" dirty="0"/>
              <a:t> stands for </a:t>
            </a:r>
            <a:r>
              <a:rPr lang="en-US" i="1" dirty="0"/>
              <a:t>Medical Information Mart for Intensive Care. </a:t>
            </a:r>
            <a:r>
              <a:rPr lang="en-US" dirty="0"/>
              <a:t>MIMIC-III is a free, de-identified ICU database of 40,000+ patients (2001–2012) containing detailed clinical data for research in epidemiology, decision support, and healthcare analytics. </a:t>
            </a:r>
          </a:p>
          <a:p>
            <a:pPr marL="400050" lvl="1" indent="0">
              <a:buNone/>
            </a:pPr>
            <a:endParaRPr lang="en-US" dirty="0"/>
          </a:p>
          <a:p>
            <a:pPr marL="400050" lvl="1" indent="0">
              <a:buNone/>
            </a:pPr>
            <a:r>
              <a:rPr lang="en-US" dirty="0"/>
              <a:t>-It was developed by the MIT Laboratory for Computational Physiology to support research in critical care and healthcare analytics.</a:t>
            </a:r>
          </a:p>
          <a:p>
            <a:pPr marL="400050" lvl="1" indent="0">
              <a:buNone/>
            </a:pPr>
            <a:endParaRPr lang="en-US" dirty="0"/>
          </a:p>
          <a:p>
            <a:pPr marL="0" indent="0">
              <a:buNone/>
            </a:pPr>
            <a:r>
              <a:rPr lang="en-US" dirty="0"/>
              <a:t>     </a:t>
            </a:r>
            <a:r>
              <a:rPr lang="en-US" dirty="0" err="1"/>
              <a:t>Physionet</a:t>
            </a:r>
            <a:r>
              <a:rPr lang="en-US" dirty="0"/>
              <a:t>- </a:t>
            </a:r>
            <a:r>
              <a:rPr lang="en-US" dirty="0">
                <a:hlinkClick r:id="rId2"/>
              </a:rPr>
              <a:t>https://physionet.org/ </a:t>
            </a:r>
          </a:p>
          <a:p>
            <a:pPr marL="0" indent="0">
              <a:buNone/>
            </a:pPr>
            <a:r>
              <a:rPr lang="en-US" dirty="0"/>
              <a:t>     Mimic-III- </a:t>
            </a:r>
            <a:r>
              <a:rPr lang="en-US" dirty="0">
                <a:hlinkClick r:id="rId2"/>
              </a:rPr>
              <a:t>https://physionet.org/content/mimiciii/1.4/</a:t>
            </a:r>
            <a:r>
              <a:rPr lang="en-US" dirty="0"/>
              <a:t> </a:t>
            </a:r>
          </a:p>
          <a:p>
            <a:pPr marL="0" indent="0">
              <a:buNone/>
            </a:pPr>
            <a:r>
              <a:rPr lang="en-US" dirty="0">
                <a:hlinkClick r:id="rId2"/>
              </a:rPr>
              <a:t>    </a:t>
            </a:r>
          </a:p>
          <a:p>
            <a:r>
              <a:rPr lang="en-US" dirty="0"/>
              <a:t>MSSMS do not support tables in .csv format directly and needs to be converted.</a:t>
            </a:r>
          </a:p>
          <a:p>
            <a:pPr marL="0" indent="0">
              <a:buFont typeface="Arial"/>
              <a:buNone/>
            </a:pPr>
            <a:endParaRPr lang="en-US" dirty="0"/>
          </a:p>
          <a:p>
            <a:r>
              <a:rPr lang="en-US" dirty="0"/>
              <a:t>Convert the CSV files to SQL Server compatible files (.csv to .</a:t>
            </a:r>
            <a:r>
              <a:rPr lang="en-US" dirty="0" err="1"/>
              <a:t>bak</a:t>
            </a:r>
            <a:r>
              <a:rPr lang="en-US" dirty="0"/>
              <a:t>) on the SSMS platform</a:t>
            </a:r>
          </a:p>
          <a:p>
            <a:pPr marL="0" indent="0">
              <a:buNone/>
            </a:pPr>
            <a:endParaRPr lang="en-US" dirty="0"/>
          </a:p>
          <a:p>
            <a:pPr marL="0" indent="0">
              <a:buNone/>
            </a:pPr>
            <a:br>
              <a:rPr lang="en-US" dirty="0"/>
            </a:br>
            <a:r>
              <a:rPr lang="en-US" dirty="0"/>
              <a:t>                                </a:t>
            </a:r>
            <a:r>
              <a:rPr lang="en-US" sz="4400" dirty="0">
                <a:solidFill>
                  <a:srgbClr val="FF0000"/>
                </a:solidFill>
              </a:rPr>
              <a:t>Create a database&gt; Tasks&gt;Import Flat File…&gt;Load .csv file</a:t>
            </a:r>
          </a:p>
          <a:p>
            <a:pPr marL="0" indent="0">
              <a:buFont typeface="Arial"/>
              <a:buNone/>
            </a:pPr>
            <a:endParaRPr lang="en-US" dirty="0"/>
          </a:p>
        </p:txBody>
      </p:sp>
      <p:sp>
        <p:nvSpPr>
          <p:cNvPr id="8" name="Footer Placeholder 7">
            <a:extLst>
              <a:ext uri="{FF2B5EF4-FFF2-40B4-BE49-F238E27FC236}">
                <a16:creationId xmlns:a16="http://schemas.microsoft.com/office/drawing/2014/main" id="{6D0B516D-E4FD-064F-966A-AA776A02EC82}"/>
              </a:ext>
            </a:extLst>
          </p:cNvPr>
          <p:cNvSpPr>
            <a:spLocks noGrp="1"/>
          </p:cNvSpPr>
          <p:nvPr>
            <p:ph type="ftr" sz="quarter" idx="11"/>
          </p:nvPr>
        </p:nvSpPr>
        <p:spPr/>
        <p:txBody>
          <a:bodyPr/>
          <a:lstStyle/>
          <a:p>
            <a:r>
              <a:rPr lang="en-US"/>
              <a:t>Copyright belongs to Deboleena Thakur</a:t>
            </a:r>
            <a:endParaRPr lang="en-US" dirty="0"/>
          </a:p>
        </p:txBody>
      </p:sp>
      <p:sp>
        <p:nvSpPr>
          <p:cNvPr id="9" name="Slide Number Placeholder 8">
            <a:extLst>
              <a:ext uri="{FF2B5EF4-FFF2-40B4-BE49-F238E27FC236}">
                <a16:creationId xmlns:a16="http://schemas.microsoft.com/office/drawing/2014/main" id="{4B70B685-CF0C-9367-BFC4-C7F7AE4BA4AD}"/>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302211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DF4648-6413-AB38-643B-B76939B20523}"/>
              </a:ext>
            </a:extLst>
          </p:cNvPr>
          <p:cNvSpPr txBox="1"/>
          <p:nvPr/>
        </p:nvSpPr>
        <p:spPr>
          <a:xfrm>
            <a:off x="1016508" y="1405128"/>
            <a:ext cx="9829800" cy="267765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chemeClr val="tx1"/>
                </a:solidFill>
                <a:effectLst/>
                <a:latin typeface="Arial" panose="020B0604020202020204" pitchFamily="34" charset="0"/>
              </a:rPr>
              <a:t>Project-</a:t>
            </a: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Using the MIMIC-III database, write an SQL query in SSMS to join the </a:t>
            </a:r>
            <a:r>
              <a:rPr kumimoji="0" lang="en-US" altLang="en-US" sz="2400" b="0" i="0" u="none" strike="noStrike" cap="none" normalizeH="0" baseline="0" dirty="0">
                <a:ln>
                  <a:noFill/>
                </a:ln>
                <a:solidFill>
                  <a:schemeClr val="tx1"/>
                </a:solidFill>
                <a:effectLst/>
                <a:latin typeface="Arial Unicode MS"/>
              </a:rPr>
              <a:t>Admissions</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latin typeface="Arial Unicode MS"/>
              </a:rPr>
              <a:t>Patients</a:t>
            </a:r>
            <a:r>
              <a:rPr kumimoji="0" lang="en-US" altLang="en-US" sz="2400" b="0" i="0" u="none" strike="noStrike" cap="none" normalizeH="0" baseline="0" dirty="0">
                <a:ln>
                  <a:noFill/>
                </a:ln>
                <a:solidFill>
                  <a:schemeClr val="tx1"/>
                </a:solidFill>
                <a:effectLst/>
              </a:rPr>
              <a:t>, and </a:t>
            </a:r>
            <a:r>
              <a:rPr kumimoji="0" lang="en-US" altLang="en-US" sz="2400" b="0" i="0" u="none" strike="noStrike" cap="none" normalizeH="0" baseline="0" dirty="0">
                <a:ln>
                  <a:noFill/>
                </a:ln>
                <a:solidFill>
                  <a:schemeClr val="tx1"/>
                </a:solidFill>
                <a:effectLst/>
                <a:latin typeface="Arial Unicode MS"/>
              </a:rPr>
              <a:t>Caregivers</a:t>
            </a:r>
            <a:r>
              <a:rPr kumimoji="0" lang="en-US" altLang="en-US" sz="2400" b="0" i="0" u="none" strike="noStrike" cap="none" normalizeH="0" baseline="0" dirty="0">
                <a:ln>
                  <a:noFill/>
                </a:ln>
                <a:solidFill>
                  <a:schemeClr val="tx1"/>
                </a:solidFill>
                <a:effectLst/>
              </a:rPr>
              <a:t> tables to find each patient’s age, gender, admission details, and the number of caregivers involved per admission. Then filter the results for patients over 60 years old and sort them by admission date in descending order.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37D24D1-B440-F796-85A5-EF2824205687}"/>
              </a:ext>
            </a:extLst>
          </p:cNvPr>
          <p:cNvSpPr>
            <a:spLocks noGrp="1"/>
          </p:cNvSpPr>
          <p:nvPr>
            <p:ph type="ftr" sz="quarter" idx="11"/>
          </p:nvPr>
        </p:nvSpPr>
        <p:spPr/>
        <p:txBody>
          <a:bodyPr/>
          <a:lstStyle/>
          <a:p>
            <a:r>
              <a:rPr lang="en-US"/>
              <a:t>Copyright belongs to Deboleena Thakur</a:t>
            </a:r>
            <a:endParaRPr lang="en-US" dirty="0"/>
          </a:p>
        </p:txBody>
      </p:sp>
      <p:sp>
        <p:nvSpPr>
          <p:cNvPr id="8" name="Slide Number Placeholder 7">
            <a:extLst>
              <a:ext uri="{FF2B5EF4-FFF2-40B4-BE49-F238E27FC236}">
                <a16:creationId xmlns:a16="http://schemas.microsoft.com/office/drawing/2014/main" id="{C738D528-872A-829E-A0E9-725D4D34A8A3}"/>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3400333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D80B-CBB6-FF7E-8E20-07B2806282BA}"/>
              </a:ext>
            </a:extLst>
          </p:cNvPr>
          <p:cNvSpPr>
            <a:spLocks noGrp="1"/>
          </p:cNvSpPr>
          <p:nvPr>
            <p:ph type="title"/>
          </p:nvPr>
        </p:nvSpPr>
        <p:spPr/>
        <p:txBody>
          <a:bodyPr/>
          <a:lstStyle/>
          <a:p>
            <a:r>
              <a:rPr lang="en-US" b="1" dirty="0"/>
              <a:t>Epic Cosmos for Data Architecture</a:t>
            </a:r>
            <a:br>
              <a:rPr lang="en-US" b="1" dirty="0"/>
            </a:br>
            <a:endParaRPr lang="en-US" dirty="0"/>
          </a:p>
        </p:txBody>
      </p:sp>
      <p:sp>
        <p:nvSpPr>
          <p:cNvPr id="3" name="Text Placeholder 2">
            <a:extLst>
              <a:ext uri="{FF2B5EF4-FFF2-40B4-BE49-F238E27FC236}">
                <a16:creationId xmlns:a16="http://schemas.microsoft.com/office/drawing/2014/main" id="{9EBD0299-E5ED-D2BF-E5CF-16035423B03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7385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F69C7A-F604-07DA-985D-7A54F4172C3D}"/>
              </a:ext>
            </a:extLst>
          </p:cNvPr>
          <p:cNvSpPr txBox="1"/>
          <p:nvPr/>
        </p:nvSpPr>
        <p:spPr>
          <a:xfrm>
            <a:off x="1371600" y="1874728"/>
            <a:ext cx="9448800" cy="3539430"/>
          </a:xfrm>
          <a:prstGeom prst="rect">
            <a:avLst/>
          </a:prstGeom>
          <a:noFill/>
        </p:spPr>
        <p:txBody>
          <a:bodyPr wrap="square">
            <a:spAutoFit/>
          </a:bodyPr>
          <a:lstStyle/>
          <a:p>
            <a:pPr marL="285750" indent="-285750">
              <a:buFont typeface="Arial" panose="020B0604020202020204" pitchFamily="34" charset="0"/>
              <a:buChar char="•"/>
            </a:pPr>
            <a:r>
              <a:rPr lang="en-US" sz="2800" dirty="0"/>
              <a:t>The Epic Cosmos Data Science Virtual Machine (DSVM) uses the SQL Server</a:t>
            </a:r>
          </a:p>
          <a:p>
            <a:pPr marL="285750" indent="-285750">
              <a:buFont typeface="Arial" panose="020B0604020202020204" pitchFamily="34" charset="0"/>
              <a:buChar char="•"/>
            </a:pPr>
            <a:r>
              <a:rPr lang="en-US" sz="2800" dirty="0"/>
              <a:t>Main database used- COSMOS</a:t>
            </a:r>
          </a:p>
          <a:p>
            <a:pPr marL="285750" indent="-285750">
              <a:buFont typeface="Arial" panose="020B0604020202020204" pitchFamily="34" charset="0"/>
              <a:buChar char="•"/>
            </a:pPr>
            <a:r>
              <a:rPr lang="en-US" sz="2800" dirty="0"/>
              <a:t>Other databases available- Clarity, Caboodle, etc.</a:t>
            </a:r>
          </a:p>
          <a:p>
            <a:pPr marL="285750" indent="-285750">
              <a:buFont typeface="Arial" panose="020B0604020202020204" pitchFamily="34" charset="0"/>
              <a:buChar char="•"/>
            </a:pPr>
            <a:endParaRPr lang="en-US" sz="2800" dirty="0"/>
          </a:p>
          <a:p>
            <a:r>
              <a:rPr lang="en-US" sz="2800" dirty="0"/>
              <a:t>Link- </a:t>
            </a:r>
            <a:r>
              <a:rPr lang="en-US" sz="2800" dirty="0">
                <a:hlinkClick r:id="rId2"/>
              </a:rPr>
              <a:t>https://userweb.epic.com/</a:t>
            </a:r>
            <a:r>
              <a:rPr lang="en-US" sz="2800" dirty="0"/>
              <a:t>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
        <p:nvSpPr>
          <p:cNvPr id="7" name="Footer Placeholder 6">
            <a:extLst>
              <a:ext uri="{FF2B5EF4-FFF2-40B4-BE49-F238E27FC236}">
                <a16:creationId xmlns:a16="http://schemas.microsoft.com/office/drawing/2014/main" id="{EC463D2A-3B9E-1B0D-4143-575F109060A1}"/>
              </a:ext>
            </a:extLst>
          </p:cNvPr>
          <p:cNvSpPr>
            <a:spLocks noGrp="1"/>
          </p:cNvSpPr>
          <p:nvPr>
            <p:ph type="ftr" sz="quarter" idx="11"/>
          </p:nvPr>
        </p:nvSpPr>
        <p:spPr/>
        <p:txBody>
          <a:bodyPr/>
          <a:lstStyle/>
          <a:p>
            <a:r>
              <a:rPr lang="en-US"/>
              <a:t>Copyright belongs to Deboleena Thakur</a:t>
            </a:r>
            <a:endParaRPr lang="en-US" dirty="0"/>
          </a:p>
        </p:txBody>
      </p:sp>
      <p:sp>
        <p:nvSpPr>
          <p:cNvPr id="8" name="Slide Number Placeholder 7">
            <a:extLst>
              <a:ext uri="{FF2B5EF4-FFF2-40B4-BE49-F238E27FC236}">
                <a16:creationId xmlns:a16="http://schemas.microsoft.com/office/drawing/2014/main" id="{B13CE5CD-6510-9587-E23A-E57FFE320F17}"/>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2644310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490112F5-B580-5314-9E5F-4E45E2A18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703" y="332867"/>
            <a:ext cx="10534080" cy="48961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F09FFA-99AC-2EEC-BAEA-007EF3174FFF}"/>
              </a:ext>
            </a:extLst>
          </p:cNvPr>
          <p:cNvPicPr>
            <a:picLocks noChangeAspect="1"/>
          </p:cNvPicPr>
          <p:nvPr/>
        </p:nvPicPr>
        <p:blipFill>
          <a:blip r:embed="rId2"/>
          <a:srcRect r="17867" b="-1"/>
          <a:stretch>
            <a:fillRect/>
          </a:stretch>
        </p:blipFill>
        <p:spPr>
          <a:xfrm>
            <a:off x="182548" y="532903"/>
            <a:ext cx="6906985" cy="4898634"/>
          </a:xfrm>
          <a:prstGeom prst="rect">
            <a:avLst/>
          </a:prstGeom>
        </p:spPr>
      </p:pic>
      <p:sp>
        <p:nvSpPr>
          <p:cNvPr id="8" name="Rectangle 7">
            <a:extLst>
              <a:ext uri="{FF2B5EF4-FFF2-40B4-BE49-F238E27FC236}">
                <a16:creationId xmlns:a16="http://schemas.microsoft.com/office/drawing/2014/main" id="{28207D97-B31E-5F5B-512E-6259E0D07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551091" y="332867"/>
            <a:ext cx="6107507" cy="4896115"/>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A6E3E3F8-0039-60E5-7BD6-0C39D73D05AA}"/>
              </a:ext>
            </a:extLst>
          </p:cNvPr>
          <p:cNvSpPr txBox="1">
            <a:spLocks/>
          </p:cNvSpPr>
          <p:nvPr/>
        </p:nvSpPr>
        <p:spPr>
          <a:xfrm>
            <a:off x="7538124" y="729069"/>
            <a:ext cx="3671883" cy="1356400"/>
          </a:xfrm>
          <a:prstGeom prst="rect">
            <a:avLst/>
          </a:prstGeom>
        </p:spPr>
        <p:txBody>
          <a:bodyP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t>Step 4- </a:t>
            </a:r>
            <a:r>
              <a:rPr lang="en-US" sz="2800" dirty="0"/>
              <a:t>Open the SSMS tool and connect to personal device’s server</a:t>
            </a:r>
            <a:br>
              <a:rPr lang="en-US" sz="2800" dirty="0"/>
            </a:br>
            <a:endParaRPr lang="en-US" sz="2800" dirty="0"/>
          </a:p>
        </p:txBody>
      </p:sp>
      <p:sp>
        <p:nvSpPr>
          <p:cNvPr id="10" name="Content Placeholder 2">
            <a:extLst>
              <a:ext uri="{FF2B5EF4-FFF2-40B4-BE49-F238E27FC236}">
                <a16:creationId xmlns:a16="http://schemas.microsoft.com/office/drawing/2014/main" id="{5B5E64BD-26FA-E240-E9CC-247CD511FE29}"/>
              </a:ext>
            </a:extLst>
          </p:cNvPr>
          <p:cNvSpPr txBox="1">
            <a:spLocks/>
          </p:cNvSpPr>
          <p:nvPr/>
        </p:nvSpPr>
        <p:spPr>
          <a:xfrm>
            <a:off x="7391982" y="2085469"/>
            <a:ext cx="4011873" cy="3027861"/>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Tx/>
              <a:buChar char="-"/>
            </a:pPr>
            <a:r>
              <a:rPr lang="en-US" sz="2000" dirty="0"/>
              <a:t>Go to Windows </a:t>
            </a:r>
          </a:p>
          <a:p>
            <a:pPr>
              <a:buFontTx/>
              <a:buChar char="-"/>
            </a:pPr>
            <a:r>
              <a:rPr lang="en-US" sz="2000" dirty="0"/>
              <a:t>Type </a:t>
            </a:r>
            <a:r>
              <a:rPr lang="en-US" sz="2000" dirty="0" err="1"/>
              <a:t>Sql</a:t>
            </a:r>
            <a:r>
              <a:rPr lang="en-US" sz="2000" dirty="0"/>
              <a:t> Server Configuration Manager</a:t>
            </a:r>
          </a:p>
          <a:p>
            <a:pPr>
              <a:buFontTx/>
              <a:buChar char="-"/>
            </a:pPr>
            <a:r>
              <a:rPr lang="en-US" sz="2000" dirty="0"/>
              <a:t>Click on SQL Server Services on the left side panel</a:t>
            </a:r>
          </a:p>
          <a:p>
            <a:pPr>
              <a:buFontTx/>
              <a:buChar char="-"/>
            </a:pPr>
            <a:r>
              <a:rPr lang="en-US" sz="2000" dirty="0"/>
              <a:t>Right click on SQL Server (SQL EXPRESS) and go to Properties</a:t>
            </a:r>
          </a:p>
          <a:p>
            <a:pPr>
              <a:buFontTx/>
              <a:buChar char="-"/>
            </a:pPr>
            <a:r>
              <a:rPr lang="en-US" sz="2000" dirty="0"/>
              <a:t>Copy the Host Name and enter </a:t>
            </a:r>
            <a:r>
              <a:rPr lang="en-US" sz="2000" b="1" dirty="0"/>
              <a:t>&lt;host name&gt;\SQLEXPRESS </a:t>
            </a:r>
            <a:r>
              <a:rPr lang="en-US" sz="2000" dirty="0"/>
              <a:t>on to the Server Name on SSMS21 tool.</a:t>
            </a:r>
          </a:p>
        </p:txBody>
      </p:sp>
      <p:pic>
        <p:nvPicPr>
          <p:cNvPr id="11" name="Picture 10">
            <a:extLst>
              <a:ext uri="{FF2B5EF4-FFF2-40B4-BE49-F238E27FC236}">
                <a16:creationId xmlns:a16="http://schemas.microsoft.com/office/drawing/2014/main" id="{67D97577-CA54-D4C3-40FD-8844E982BA6A}"/>
              </a:ext>
            </a:extLst>
          </p:cNvPr>
          <p:cNvPicPr>
            <a:picLocks noChangeAspect="1"/>
          </p:cNvPicPr>
          <p:nvPr/>
        </p:nvPicPr>
        <p:blipFill>
          <a:blip r:embed="rId3"/>
          <a:stretch>
            <a:fillRect/>
          </a:stretch>
        </p:blipFill>
        <p:spPr>
          <a:xfrm>
            <a:off x="9635523" y="2012235"/>
            <a:ext cx="352129" cy="332566"/>
          </a:xfrm>
          <a:prstGeom prst="rect">
            <a:avLst/>
          </a:prstGeom>
        </p:spPr>
      </p:pic>
      <p:sp>
        <p:nvSpPr>
          <p:cNvPr id="12" name="Footer Placeholder 11">
            <a:extLst>
              <a:ext uri="{FF2B5EF4-FFF2-40B4-BE49-F238E27FC236}">
                <a16:creationId xmlns:a16="http://schemas.microsoft.com/office/drawing/2014/main" id="{347A1A00-607C-E483-4E78-EAB95A3C5086}"/>
              </a:ext>
            </a:extLst>
          </p:cNvPr>
          <p:cNvSpPr>
            <a:spLocks noGrp="1"/>
          </p:cNvSpPr>
          <p:nvPr>
            <p:ph type="ftr" sz="quarter" idx="11"/>
          </p:nvPr>
        </p:nvSpPr>
        <p:spPr/>
        <p:txBody>
          <a:bodyPr/>
          <a:lstStyle/>
          <a:p>
            <a:r>
              <a:rPr lang="en-US"/>
              <a:t>Copyright belongs to Deboleena Thakur</a:t>
            </a:r>
            <a:endParaRPr lang="en-US" dirty="0"/>
          </a:p>
        </p:txBody>
      </p:sp>
      <p:sp>
        <p:nvSpPr>
          <p:cNvPr id="13" name="Slide Number Placeholder 12">
            <a:extLst>
              <a:ext uri="{FF2B5EF4-FFF2-40B4-BE49-F238E27FC236}">
                <a16:creationId xmlns:a16="http://schemas.microsoft.com/office/drawing/2014/main" id="{B523F33A-9E8F-281B-0D22-3A8B952D675F}"/>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695431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8627B18-9E7C-5525-46FE-07B699FDC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4047" y="1783073"/>
            <a:ext cx="8397445" cy="4041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43822DB-D2A9-936F-C774-9BCB38A9F544}"/>
              </a:ext>
            </a:extLst>
          </p:cNvPr>
          <p:cNvPicPr>
            <a:picLocks noChangeAspect="1"/>
          </p:cNvPicPr>
          <p:nvPr/>
        </p:nvPicPr>
        <p:blipFill>
          <a:blip r:embed="rId2"/>
          <a:srcRect l="6984" r="10180"/>
          <a:stretch>
            <a:fillRect/>
          </a:stretch>
        </p:blipFill>
        <p:spPr>
          <a:xfrm>
            <a:off x="495793" y="822960"/>
            <a:ext cx="6024798" cy="4272961"/>
          </a:xfrm>
          <a:prstGeom prst="rect">
            <a:avLst/>
          </a:prstGeom>
        </p:spPr>
      </p:pic>
      <p:sp>
        <p:nvSpPr>
          <p:cNvPr id="8" name="Rectangle 7">
            <a:extLst>
              <a:ext uri="{FF2B5EF4-FFF2-40B4-BE49-F238E27FC236}">
                <a16:creationId xmlns:a16="http://schemas.microsoft.com/office/drawing/2014/main" id="{EAD8D09C-320E-DB07-541C-B6D80552F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716731" y="1783073"/>
            <a:ext cx="4868717" cy="4041656"/>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81F62FBD-C73F-198A-CF2D-B9030EEA8FEA}"/>
              </a:ext>
            </a:extLst>
          </p:cNvPr>
          <p:cNvSpPr txBox="1">
            <a:spLocks/>
          </p:cNvSpPr>
          <p:nvPr/>
        </p:nvSpPr>
        <p:spPr>
          <a:xfrm>
            <a:off x="7137505" y="537979"/>
            <a:ext cx="2633255" cy="1119683"/>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OR</a:t>
            </a:r>
          </a:p>
        </p:txBody>
      </p:sp>
      <p:sp>
        <p:nvSpPr>
          <p:cNvPr id="10" name="Content Placeholder 2">
            <a:extLst>
              <a:ext uri="{FF2B5EF4-FFF2-40B4-BE49-F238E27FC236}">
                <a16:creationId xmlns:a16="http://schemas.microsoft.com/office/drawing/2014/main" id="{9325A4E8-E552-9F21-91CD-3A66AE4FB879}"/>
              </a:ext>
            </a:extLst>
          </p:cNvPr>
          <p:cNvSpPr txBox="1">
            <a:spLocks/>
          </p:cNvSpPr>
          <p:nvPr/>
        </p:nvSpPr>
        <p:spPr>
          <a:xfrm>
            <a:off x="7137506" y="1539055"/>
            <a:ext cx="4042472" cy="1616817"/>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Simply go to Windows search for System Information</a:t>
            </a:r>
          </a:p>
          <a:p>
            <a:r>
              <a:rPr lang="en-US" sz="2000" dirty="0"/>
              <a:t>Copy the System Name and enter </a:t>
            </a:r>
            <a:r>
              <a:rPr lang="en-US" sz="2000" b="1" dirty="0"/>
              <a:t>&lt;</a:t>
            </a:r>
            <a:r>
              <a:rPr lang="en-US" sz="2000" b="1" i="1" dirty="0"/>
              <a:t>System Name</a:t>
            </a:r>
            <a:r>
              <a:rPr lang="en-US" sz="2000" b="1" dirty="0"/>
              <a:t>&gt;</a:t>
            </a:r>
            <a:r>
              <a:rPr lang="en-US" sz="2000" b="1" dirty="0">
                <a:solidFill>
                  <a:srgbClr val="FF0000"/>
                </a:solidFill>
              </a:rPr>
              <a:t>\</a:t>
            </a:r>
            <a:r>
              <a:rPr lang="en-US" sz="2000" b="1" dirty="0"/>
              <a:t>SQLEXPRESS</a:t>
            </a:r>
          </a:p>
          <a:p>
            <a:r>
              <a:rPr lang="en-US" sz="2000" dirty="0"/>
              <a:t>Click Connect.</a:t>
            </a:r>
          </a:p>
        </p:txBody>
      </p:sp>
      <p:grpSp>
        <p:nvGrpSpPr>
          <p:cNvPr id="11" name="Group 10">
            <a:extLst>
              <a:ext uri="{FF2B5EF4-FFF2-40B4-BE49-F238E27FC236}">
                <a16:creationId xmlns:a16="http://schemas.microsoft.com/office/drawing/2014/main" id="{115A4A82-D2AF-45CF-7F4E-553E958E19E7}"/>
              </a:ext>
            </a:extLst>
          </p:cNvPr>
          <p:cNvGrpSpPr/>
          <p:nvPr/>
        </p:nvGrpSpPr>
        <p:grpSpPr>
          <a:xfrm>
            <a:off x="7470648" y="3982218"/>
            <a:ext cx="2940787" cy="1415380"/>
            <a:chOff x="8449056" y="4915592"/>
            <a:chExt cx="2604373" cy="1354647"/>
          </a:xfrm>
        </p:grpSpPr>
        <p:pic>
          <p:nvPicPr>
            <p:cNvPr id="12" name="Picture 11">
              <a:extLst>
                <a:ext uri="{FF2B5EF4-FFF2-40B4-BE49-F238E27FC236}">
                  <a16:creationId xmlns:a16="http://schemas.microsoft.com/office/drawing/2014/main" id="{3EC77524-7E0A-47B2-0FE1-46A8AEA8B43C}"/>
                </a:ext>
              </a:extLst>
            </p:cNvPr>
            <p:cNvPicPr>
              <a:picLocks noChangeAspect="1"/>
            </p:cNvPicPr>
            <p:nvPr/>
          </p:nvPicPr>
          <p:blipFill>
            <a:blip r:embed="rId3"/>
            <a:stretch>
              <a:fillRect/>
            </a:stretch>
          </p:blipFill>
          <p:spPr>
            <a:xfrm>
              <a:off x="8449056" y="4915592"/>
              <a:ext cx="2344582" cy="1354647"/>
            </a:xfrm>
            <a:prstGeom prst="rect">
              <a:avLst/>
            </a:prstGeom>
          </p:spPr>
        </p:pic>
        <p:pic>
          <p:nvPicPr>
            <p:cNvPr id="13" name="Graphic 12" descr="Checkmark with solid fill">
              <a:extLst>
                <a:ext uri="{FF2B5EF4-FFF2-40B4-BE49-F238E27FC236}">
                  <a16:creationId xmlns:a16="http://schemas.microsoft.com/office/drawing/2014/main" id="{C47D875B-AD93-5C25-D3D6-259C9B077B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1490" y="5235860"/>
              <a:ext cx="542560" cy="542560"/>
            </a:xfrm>
            <a:prstGeom prst="rect">
              <a:avLst/>
            </a:prstGeom>
          </p:spPr>
        </p:pic>
        <p:pic>
          <p:nvPicPr>
            <p:cNvPr id="14" name="Graphic 13" descr="Close with solid fill">
              <a:extLst>
                <a:ext uri="{FF2B5EF4-FFF2-40B4-BE49-F238E27FC236}">
                  <a16:creationId xmlns:a16="http://schemas.microsoft.com/office/drawing/2014/main" id="{34721885-15FE-C02B-A86E-208C879577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33847" y="5235860"/>
              <a:ext cx="519582" cy="519582"/>
            </a:xfrm>
            <a:prstGeom prst="rect">
              <a:avLst/>
            </a:prstGeom>
          </p:spPr>
        </p:pic>
      </p:grpSp>
      <p:sp>
        <p:nvSpPr>
          <p:cNvPr id="15" name="Footer Placeholder 14">
            <a:extLst>
              <a:ext uri="{FF2B5EF4-FFF2-40B4-BE49-F238E27FC236}">
                <a16:creationId xmlns:a16="http://schemas.microsoft.com/office/drawing/2014/main" id="{EC80CD1F-BC2F-7260-1AB3-9302C56C3826}"/>
              </a:ext>
            </a:extLst>
          </p:cNvPr>
          <p:cNvSpPr>
            <a:spLocks noGrp="1"/>
          </p:cNvSpPr>
          <p:nvPr>
            <p:ph type="ftr" sz="quarter" idx="11"/>
          </p:nvPr>
        </p:nvSpPr>
        <p:spPr/>
        <p:txBody>
          <a:bodyPr/>
          <a:lstStyle/>
          <a:p>
            <a:r>
              <a:rPr lang="en-US"/>
              <a:t>Copyright belongs to Deboleena Thakur</a:t>
            </a:r>
            <a:endParaRPr lang="en-US" dirty="0"/>
          </a:p>
        </p:txBody>
      </p:sp>
      <p:sp>
        <p:nvSpPr>
          <p:cNvPr id="16" name="Slide Number Placeholder 15">
            <a:extLst>
              <a:ext uri="{FF2B5EF4-FFF2-40B4-BE49-F238E27FC236}">
                <a16:creationId xmlns:a16="http://schemas.microsoft.com/office/drawing/2014/main" id="{E8AC07D7-2253-2F2F-FFCD-C8520653C4D5}"/>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179016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6426A7-5550-D986-DC1B-823CAF29BCE9}"/>
              </a:ext>
            </a:extLst>
          </p:cNvPr>
          <p:cNvSpPr txBox="1">
            <a:spLocks/>
          </p:cNvSpPr>
          <p:nvPr/>
        </p:nvSpPr>
        <p:spPr>
          <a:xfrm>
            <a:off x="612648" y="0"/>
            <a:ext cx="10469880" cy="100755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br>
              <a:rPr lang="en-US" sz="2800" b="1" dirty="0"/>
            </a:br>
            <a:r>
              <a:rPr lang="en-US" sz="2800" dirty="0"/>
              <a:t>Step 5- Load the </a:t>
            </a:r>
            <a:r>
              <a:rPr lang="en-US" sz="2800" b="1" dirty="0" err="1"/>
              <a:t>AdventureWorks</a:t>
            </a:r>
            <a:r>
              <a:rPr lang="en-US" sz="2800" dirty="0"/>
              <a:t> database into the RDBMS</a:t>
            </a:r>
            <a:br>
              <a:rPr lang="en-US" sz="2800" dirty="0"/>
            </a:br>
            <a:br>
              <a:rPr lang="en-US" sz="2800" dirty="0"/>
            </a:br>
            <a:br>
              <a:rPr lang="en-US" sz="2800" dirty="0"/>
            </a:br>
            <a:br>
              <a:rPr lang="en-US" sz="2800" dirty="0"/>
            </a:br>
            <a:br>
              <a:rPr lang="en-US" sz="2800" dirty="0"/>
            </a:br>
            <a:endParaRPr lang="en-US" sz="2800" dirty="0"/>
          </a:p>
        </p:txBody>
      </p:sp>
      <p:pic>
        <p:nvPicPr>
          <p:cNvPr id="7" name="Content Placeholder 4">
            <a:extLst>
              <a:ext uri="{FF2B5EF4-FFF2-40B4-BE49-F238E27FC236}">
                <a16:creationId xmlns:a16="http://schemas.microsoft.com/office/drawing/2014/main" id="{519F8B10-D2AD-D5B2-B87F-AA55B8F2F719}"/>
              </a:ext>
            </a:extLst>
          </p:cNvPr>
          <p:cNvPicPr>
            <a:picLocks noChangeAspect="1"/>
          </p:cNvPicPr>
          <p:nvPr/>
        </p:nvPicPr>
        <p:blipFill>
          <a:blip r:embed="rId2"/>
          <a:stretch>
            <a:fillRect/>
          </a:stretch>
        </p:blipFill>
        <p:spPr>
          <a:xfrm>
            <a:off x="1396230" y="2162621"/>
            <a:ext cx="4099314" cy="1266379"/>
          </a:xfrm>
          <a:prstGeom prst="rect">
            <a:avLst/>
          </a:prstGeom>
        </p:spPr>
      </p:pic>
      <p:pic>
        <p:nvPicPr>
          <p:cNvPr id="8" name="Picture 7">
            <a:extLst>
              <a:ext uri="{FF2B5EF4-FFF2-40B4-BE49-F238E27FC236}">
                <a16:creationId xmlns:a16="http://schemas.microsoft.com/office/drawing/2014/main" id="{2C8D05E2-3B14-A6CD-ABEC-8B05D3A2804E}"/>
              </a:ext>
            </a:extLst>
          </p:cNvPr>
          <p:cNvPicPr>
            <a:picLocks noChangeAspect="1"/>
          </p:cNvPicPr>
          <p:nvPr/>
        </p:nvPicPr>
        <p:blipFill>
          <a:blip r:embed="rId3"/>
          <a:stretch>
            <a:fillRect/>
          </a:stretch>
        </p:blipFill>
        <p:spPr>
          <a:xfrm>
            <a:off x="1396230" y="4227826"/>
            <a:ext cx="2570627" cy="2386947"/>
          </a:xfrm>
          <a:prstGeom prst="rect">
            <a:avLst/>
          </a:prstGeom>
        </p:spPr>
      </p:pic>
      <p:sp>
        <p:nvSpPr>
          <p:cNvPr id="9" name="TextBox 8">
            <a:extLst>
              <a:ext uri="{FF2B5EF4-FFF2-40B4-BE49-F238E27FC236}">
                <a16:creationId xmlns:a16="http://schemas.microsoft.com/office/drawing/2014/main" id="{87E90C38-C995-DD3F-7A88-CDF3A0DA4984}"/>
              </a:ext>
            </a:extLst>
          </p:cNvPr>
          <p:cNvSpPr txBox="1"/>
          <p:nvPr/>
        </p:nvSpPr>
        <p:spPr>
          <a:xfrm>
            <a:off x="810186" y="1149096"/>
            <a:ext cx="6781800" cy="2862322"/>
          </a:xfrm>
          <a:prstGeom prst="rect">
            <a:avLst/>
          </a:prstGeom>
          <a:noFill/>
        </p:spPr>
        <p:txBody>
          <a:bodyPr wrap="square" rtlCol="0">
            <a:spAutoFit/>
          </a:bodyPr>
          <a:lstStyle/>
          <a:p>
            <a:r>
              <a:rPr lang="en-US" sz="1800" dirty="0"/>
              <a:t>-Click on the + next to the device server name</a:t>
            </a:r>
            <a:br>
              <a:rPr lang="en-US" sz="1800" dirty="0"/>
            </a:br>
            <a:br>
              <a:rPr lang="en-US" sz="1800" dirty="0"/>
            </a:br>
            <a:br>
              <a:rPr lang="en-US" sz="1800" dirty="0"/>
            </a:br>
            <a:br>
              <a:rPr lang="en-US" sz="1800" dirty="0"/>
            </a:br>
            <a:endParaRPr lang="en-US" sz="1800" dirty="0"/>
          </a:p>
          <a:p>
            <a:endParaRPr lang="en-US" dirty="0"/>
          </a:p>
          <a:p>
            <a:endParaRPr lang="en-US" sz="1800" dirty="0"/>
          </a:p>
          <a:p>
            <a:br>
              <a:rPr lang="en-US" sz="1800" dirty="0"/>
            </a:br>
            <a:br>
              <a:rPr lang="en-US" sz="1800" dirty="0"/>
            </a:br>
            <a:r>
              <a:rPr lang="en-US" sz="1800" dirty="0"/>
              <a:t>-Right click next to +Databases and the Restore Database…</a:t>
            </a:r>
            <a:endParaRPr lang="en-US" dirty="0"/>
          </a:p>
        </p:txBody>
      </p:sp>
      <p:sp>
        <p:nvSpPr>
          <p:cNvPr id="10" name="Footer Placeholder 9">
            <a:extLst>
              <a:ext uri="{FF2B5EF4-FFF2-40B4-BE49-F238E27FC236}">
                <a16:creationId xmlns:a16="http://schemas.microsoft.com/office/drawing/2014/main" id="{EC8AEFA6-7DE4-A182-3FBE-9C078824404A}"/>
              </a:ext>
            </a:extLst>
          </p:cNvPr>
          <p:cNvSpPr>
            <a:spLocks noGrp="1"/>
          </p:cNvSpPr>
          <p:nvPr>
            <p:ph type="ftr" sz="quarter" idx="11"/>
          </p:nvPr>
        </p:nvSpPr>
        <p:spPr/>
        <p:txBody>
          <a:bodyPr/>
          <a:lstStyle/>
          <a:p>
            <a:r>
              <a:rPr lang="en-US"/>
              <a:t>Copyright belongs to Deboleena Thakur</a:t>
            </a:r>
            <a:endParaRPr lang="en-US" dirty="0"/>
          </a:p>
        </p:txBody>
      </p:sp>
      <p:sp>
        <p:nvSpPr>
          <p:cNvPr id="11" name="Slide Number Placeholder 10">
            <a:extLst>
              <a:ext uri="{FF2B5EF4-FFF2-40B4-BE49-F238E27FC236}">
                <a16:creationId xmlns:a16="http://schemas.microsoft.com/office/drawing/2014/main" id="{679FD7C1-E3A1-7669-A835-68DF04C6EFCE}"/>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657813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11FFAFB4-1FE8-3F1E-1C52-6AC40AD517CA}"/>
              </a:ext>
            </a:extLst>
          </p:cNvPr>
          <p:cNvPicPr>
            <a:picLocks noChangeAspect="1"/>
          </p:cNvPicPr>
          <p:nvPr/>
        </p:nvPicPr>
        <p:blipFill>
          <a:blip r:embed="rId2"/>
          <a:stretch>
            <a:fillRect/>
          </a:stretch>
        </p:blipFill>
        <p:spPr>
          <a:xfrm>
            <a:off x="1189705" y="723866"/>
            <a:ext cx="4330223" cy="2906545"/>
          </a:xfrm>
          <a:prstGeom prst="rect">
            <a:avLst/>
          </a:prstGeom>
        </p:spPr>
      </p:pic>
      <p:sp>
        <p:nvSpPr>
          <p:cNvPr id="7" name="TextBox 6">
            <a:extLst>
              <a:ext uri="{FF2B5EF4-FFF2-40B4-BE49-F238E27FC236}">
                <a16:creationId xmlns:a16="http://schemas.microsoft.com/office/drawing/2014/main" id="{D734DA01-FD41-4D75-75BA-71301D39C757}"/>
              </a:ext>
            </a:extLst>
          </p:cNvPr>
          <p:cNvSpPr txBox="1"/>
          <p:nvPr/>
        </p:nvSpPr>
        <p:spPr>
          <a:xfrm>
            <a:off x="185928" y="143956"/>
            <a:ext cx="10134600" cy="369332"/>
          </a:xfrm>
          <a:prstGeom prst="rect">
            <a:avLst/>
          </a:prstGeom>
          <a:noFill/>
        </p:spPr>
        <p:txBody>
          <a:bodyPr wrap="square" rtlCol="0">
            <a:spAutoFit/>
          </a:bodyPr>
          <a:lstStyle/>
          <a:p>
            <a:r>
              <a:rPr lang="en-US" dirty="0"/>
              <a:t>-Select the </a:t>
            </a:r>
            <a:r>
              <a:rPr lang="en-US" b="1" dirty="0"/>
              <a:t>Device</a:t>
            </a:r>
            <a:r>
              <a:rPr lang="en-US" dirty="0"/>
              <a:t> option and click on the </a:t>
            </a:r>
            <a:r>
              <a:rPr lang="en-US" b="1" dirty="0"/>
              <a:t>three</a:t>
            </a:r>
            <a:r>
              <a:rPr lang="en-US" dirty="0"/>
              <a:t> </a:t>
            </a:r>
            <a:r>
              <a:rPr lang="en-US" b="1" dirty="0"/>
              <a:t>dots</a:t>
            </a:r>
            <a:r>
              <a:rPr lang="en-US" dirty="0"/>
              <a:t> and </a:t>
            </a:r>
            <a:r>
              <a:rPr lang="en-US" b="1" dirty="0"/>
              <a:t>Add</a:t>
            </a:r>
            <a:r>
              <a:rPr lang="en-US" dirty="0"/>
              <a:t> the file from the path location. Click </a:t>
            </a:r>
            <a:r>
              <a:rPr lang="en-US" b="1" dirty="0"/>
              <a:t>OK</a:t>
            </a:r>
            <a:r>
              <a:rPr lang="en-US" dirty="0"/>
              <a:t>.  </a:t>
            </a:r>
          </a:p>
        </p:txBody>
      </p:sp>
      <p:pic>
        <p:nvPicPr>
          <p:cNvPr id="8" name="Picture 7">
            <a:extLst>
              <a:ext uri="{FF2B5EF4-FFF2-40B4-BE49-F238E27FC236}">
                <a16:creationId xmlns:a16="http://schemas.microsoft.com/office/drawing/2014/main" id="{9F887CFB-7E71-61E2-E6A2-57DBC093246F}"/>
              </a:ext>
            </a:extLst>
          </p:cNvPr>
          <p:cNvPicPr>
            <a:picLocks noChangeAspect="1"/>
          </p:cNvPicPr>
          <p:nvPr/>
        </p:nvPicPr>
        <p:blipFill>
          <a:blip r:embed="rId3"/>
          <a:stretch>
            <a:fillRect/>
          </a:stretch>
        </p:blipFill>
        <p:spPr>
          <a:xfrm>
            <a:off x="1328928" y="4047645"/>
            <a:ext cx="4191000" cy="2418730"/>
          </a:xfrm>
          <a:prstGeom prst="rect">
            <a:avLst/>
          </a:prstGeom>
        </p:spPr>
      </p:pic>
      <p:pic>
        <p:nvPicPr>
          <p:cNvPr id="9" name="Picture 8">
            <a:extLst>
              <a:ext uri="{FF2B5EF4-FFF2-40B4-BE49-F238E27FC236}">
                <a16:creationId xmlns:a16="http://schemas.microsoft.com/office/drawing/2014/main" id="{C55EF739-8CB1-7626-3348-2E5B849A284B}"/>
              </a:ext>
            </a:extLst>
          </p:cNvPr>
          <p:cNvPicPr>
            <a:picLocks noChangeAspect="1"/>
          </p:cNvPicPr>
          <p:nvPr/>
        </p:nvPicPr>
        <p:blipFill>
          <a:blip r:embed="rId4"/>
          <a:stretch>
            <a:fillRect/>
          </a:stretch>
        </p:blipFill>
        <p:spPr>
          <a:xfrm>
            <a:off x="7293992" y="2161898"/>
            <a:ext cx="4029839" cy="3605891"/>
          </a:xfrm>
          <a:prstGeom prst="rect">
            <a:avLst/>
          </a:prstGeom>
        </p:spPr>
      </p:pic>
      <p:sp>
        <p:nvSpPr>
          <p:cNvPr id="10" name="Arrow: Down 9">
            <a:extLst>
              <a:ext uri="{FF2B5EF4-FFF2-40B4-BE49-F238E27FC236}">
                <a16:creationId xmlns:a16="http://schemas.microsoft.com/office/drawing/2014/main" id="{9F42104A-0BCC-8A50-D47A-A4756AD281AD}"/>
              </a:ext>
            </a:extLst>
          </p:cNvPr>
          <p:cNvSpPr/>
          <p:nvPr/>
        </p:nvSpPr>
        <p:spPr>
          <a:xfrm>
            <a:off x="3278453" y="3698829"/>
            <a:ext cx="291950" cy="3290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CEA46CC6-7D5E-0447-7D2A-077FA15094A1}"/>
              </a:ext>
            </a:extLst>
          </p:cNvPr>
          <p:cNvSpPr/>
          <p:nvPr/>
        </p:nvSpPr>
        <p:spPr>
          <a:xfrm>
            <a:off x="5748528" y="4395216"/>
            <a:ext cx="1514984" cy="668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1">
            <a:extLst>
              <a:ext uri="{FF2B5EF4-FFF2-40B4-BE49-F238E27FC236}">
                <a16:creationId xmlns:a16="http://schemas.microsoft.com/office/drawing/2014/main" id="{8FE779B3-65AC-2235-C10C-4519ED7B8580}"/>
              </a:ext>
            </a:extLst>
          </p:cNvPr>
          <p:cNvSpPr>
            <a:spLocks noGrp="1"/>
          </p:cNvSpPr>
          <p:nvPr>
            <p:ph type="ftr" sz="quarter" idx="11"/>
          </p:nvPr>
        </p:nvSpPr>
        <p:spPr/>
        <p:txBody>
          <a:bodyPr/>
          <a:lstStyle/>
          <a:p>
            <a:r>
              <a:rPr lang="en-US"/>
              <a:t>Copyright belongs to Deboleena Thakur</a:t>
            </a:r>
            <a:endParaRPr lang="en-US" dirty="0"/>
          </a:p>
        </p:txBody>
      </p:sp>
      <p:sp>
        <p:nvSpPr>
          <p:cNvPr id="13" name="Slide Number Placeholder 12">
            <a:extLst>
              <a:ext uri="{FF2B5EF4-FFF2-40B4-BE49-F238E27FC236}">
                <a16:creationId xmlns:a16="http://schemas.microsoft.com/office/drawing/2014/main" id="{69C7A345-5C91-B7C6-2F60-F2DE6E46320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79565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4730D1-BEC2-F312-0779-5750E03AE751}"/>
              </a:ext>
            </a:extLst>
          </p:cNvPr>
          <p:cNvGrpSpPr/>
          <p:nvPr/>
        </p:nvGrpSpPr>
        <p:grpSpPr>
          <a:xfrm>
            <a:off x="7282223" y="228600"/>
            <a:ext cx="3614377" cy="5410200"/>
            <a:chOff x="6971327" y="584522"/>
            <a:chExt cx="3863878" cy="5758934"/>
          </a:xfrm>
        </p:grpSpPr>
        <p:pic>
          <p:nvPicPr>
            <p:cNvPr id="7" name="Picture 6">
              <a:extLst>
                <a:ext uri="{FF2B5EF4-FFF2-40B4-BE49-F238E27FC236}">
                  <a16:creationId xmlns:a16="http://schemas.microsoft.com/office/drawing/2014/main" id="{13972C3E-4458-8A95-5D8F-66BBA7A3DB34}"/>
                </a:ext>
              </a:extLst>
            </p:cNvPr>
            <p:cNvPicPr>
              <a:picLocks noChangeAspect="1"/>
            </p:cNvPicPr>
            <p:nvPr/>
          </p:nvPicPr>
          <p:blipFill>
            <a:blip r:embed="rId2"/>
            <a:stretch>
              <a:fillRect/>
            </a:stretch>
          </p:blipFill>
          <p:spPr>
            <a:xfrm>
              <a:off x="6971327" y="584522"/>
              <a:ext cx="3863878" cy="5758934"/>
            </a:xfrm>
            <a:prstGeom prst="rect">
              <a:avLst/>
            </a:prstGeom>
          </p:spPr>
        </p:pic>
        <p:cxnSp>
          <p:nvCxnSpPr>
            <p:cNvPr id="8" name="Straight Arrow Connector 7">
              <a:extLst>
                <a:ext uri="{FF2B5EF4-FFF2-40B4-BE49-F238E27FC236}">
                  <a16:creationId xmlns:a16="http://schemas.microsoft.com/office/drawing/2014/main" id="{DFA59967-D12D-0AFD-AEF0-6F3F0CD0773C}"/>
                </a:ext>
              </a:extLst>
            </p:cNvPr>
            <p:cNvCxnSpPr/>
            <p:nvPr/>
          </p:nvCxnSpPr>
          <p:spPr>
            <a:xfrm flipH="1">
              <a:off x="9281160" y="2084832"/>
              <a:ext cx="804672" cy="9553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9" name="TextBox 8">
            <a:extLst>
              <a:ext uri="{FF2B5EF4-FFF2-40B4-BE49-F238E27FC236}">
                <a16:creationId xmlns:a16="http://schemas.microsoft.com/office/drawing/2014/main" id="{4C36C862-0C20-019E-72F7-3603926EBAF3}"/>
              </a:ext>
            </a:extLst>
          </p:cNvPr>
          <p:cNvSpPr txBox="1"/>
          <p:nvPr/>
        </p:nvSpPr>
        <p:spPr>
          <a:xfrm>
            <a:off x="10396728" y="1020615"/>
            <a:ext cx="1685049" cy="1200329"/>
          </a:xfrm>
          <a:prstGeom prst="rect">
            <a:avLst/>
          </a:prstGeom>
          <a:noFill/>
        </p:spPr>
        <p:txBody>
          <a:bodyPr wrap="square" rtlCol="0">
            <a:spAutoFit/>
          </a:bodyPr>
          <a:lstStyle/>
          <a:p>
            <a:r>
              <a:rPr lang="en-US" dirty="0">
                <a:solidFill>
                  <a:srgbClr val="FF0000"/>
                </a:solidFill>
              </a:rPr>
              <a:t>Explore the list of example tables for practice</a:t>
            </a:r>
          </a:p>
        </p:txBody>
      </p:sp>
      <p:sp>
        <p:nvSpPr>
          <p:cNvPr id="10" name="TextBox 9">
            <a:extLst>
              <a:ext uri="{FF2B5EF4-FFF2-40B4-BE49-F238E27FC236}">
                <a16:creationId xmlns:a16="http://schemas.microsoft.com/office/drawing/2014/main" id="{2B820029-9507-796D-C578-CE348A2200D7}"/>
              </a:ext>
            </a:extLst>
          </p:cNvPr>
          <p:cNvSpPr txBox="1"/>
          <p:nvPr/>
        </p:nvSpPr>
        <p:spPr>
          <a:xfrm>
            <a:off x="1026082" y="4481254"/>
            <a:ext cx="3891864" cy="923330"/>
          </a:xfrm>
          <a:prstGeom prst="rect">
            <a:avLst/>
          </a:prstGeom>
          <a:noFill/>
        </p:spPr>
        <p:txBody>
          <a:bodyPr wrap="square" rtlCol="0">
            <a:spAutoFit/>
          </a:bodyPr>
          <a:lstStyle/>
          <a:p>
            <a:r>
              <a:rPr lang="en-US" dirty="0"/>
              <a:t>Click on the </a:t>
            </a:r>
            <a:r>
              <a:rPr lang="en-US" b="1" dirty="0"/>
              <a:t>+AdventureWorksDW2022 </a:t>
            </a:r>
            <a:r>
              <a:rPr lang="en-US" dirty="0"/>
              <a:t>and then go to </a:t>
            </a:r>
            <a:r>
              <a:rPr lang="en-US" b="1" dirty="0"/>
              <a:t>+Tables </a:t>
            </a:r>
            <a:r>
              <a:rPr lang="en-US" dirty="0"/>
              <a:t>to check out all the tables under this database.</a:t>
            </a:r>
            <a:endParaRPr lang="en-US" b="1" dirty="0"/>
          </a:p>
        </p:txBody>
      </p:sp>
      <p:grpSp>
        <p:nvGrpSpPr>
          <p:cNvPr id="11" name="Group 10">
            <a:extLst>
              <a:ext uri="{FF2B5EF4-FFF2-40B4-BE49-F238E27FC236}">
                <a16:creationId xmlns:a16="http://schemas.microsoft.com/office/drawing/2014/main" id="{AF3901E2-F5DC-0CB4-01B1-90C95F45B2AD}"/>
              </a:ext>
            </a:extLst>
          </p:cNvPr>
          <p:cNvGrpSpPr/>
          <p:nvPr/>
        </p:nvGrpSpPr>
        <p:grpSpPr>
          <a:xfrm>
            <a:off x="838200" y="762000"/>
            <a:ext cx="3733800" cy="3124200"/>
            <a:chOff x="0" y="0"/>
            <a:chExt cx="4061466" cy="3825901"/>
          </a:xfrm>
        </p:grpSpPr>
        <p:pic>
          <p:nvPicPr>
            <p:cNvPr id="12" name="Content Placeholder 4">
              <a:extLst>
                <a:ext uri="{FF2B5EF4-FFF2-40B4-BE49-F238E27FC236}">
                  <a16:creationId xmlns:a16="http://schemas.microsoft.com/office/drawing/2014/main" id="{B1EB7734-0757-1FC3-DAEE-DE6B411A28B8}"/>
                </a:ext>
              </a:extLst>
            </p:cNvPr>
            <p:cNvPicPr>
              <a:picLocks noChangeAspect="1"/>
            </p:cNvPicPr>
            <p:nvPr/>
          </p:nvPicPr>
          <p:blipFill>
            <a:blip r:embed="rId3"/>
            <a:stretch>
              <a:fillRect/>
            </a:stretch>
          </p:blipFill>
          <p:spPr>
            <a:xfrm>
              <a:off x="0" y="0"/>
              <a:ext cx="4061466" cy="3825901"/>
            </a:xfrm>
            <a:prstGeom prst="rect">
              <a:avLst/>
            </a:prstGeom>
          </p:spPr>
        </p:pic>
        <p:cxnSp>
          <p:nvCxnSpPr>
            <p:cNvPr id="13" name="Straight Arrow Connector 12">
              <a:extLst>
                <a:ext uri="{FF2B5EF4-FFF2-40B4-BE49-F238E27FC236}">
                  <a16:creationId xmlns:a16="http://schemas.microsoft.com/office/drawing/2014/main" id="{94F5EE29-C837-6C52-1645-1BF8A8380339}"/>
                </a:ext>
              </a:extLst>
            </p:cNvPr>
            <p:cNvCxnSpPr>
              <a:cxnSpLocks/>
            </p:cNvCxnSpPr>
            <p:nvPr/>
          </p:nvCxnSpPr>
          <p:spPr>
            <a:xfrm flipH="1" flipV="1">
              <a:off x="2308865" y="1751117"/>
              <a:ext cx="424543" cy="250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13420750-239A-86A2-6910-4E96EC774917}"/>
                </a:ext>
              </a:extLst>
            </p:cNvPr>
            <p:cNvCxnSpPr>
              <a:cxnSpLocks/>
            </p:cNvCxnSpPr>
            <p:nvPr/>
          </p:nvCxnSpPr>
          <p:spPr>
            <a:xfrm flipH="1" flipV="1">
              <a:off x="1245113" y="2205269"/>
              <a:ext cx="424543" cy="250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15" name="Footer Placeholder 14">
            <a:extLst>
              <a:ext uri="{FF2B5EF4-FFF2-40B4-BE49-F238E27FC236}">
                <a16:creationId xmlns:a16="http://schemas.microsoft.com/office/drawing/2014/main" id="{7FB705B0-2DA9-A6C5-86B2-869F785F8ED2}"/>
              </a:ext>
            </a:extLst>
          </p:cNvPr>
          <p:cNvSpPr>
            <a:spLocks noGrp="1"/>
          </p:cNvSpPr>
          <p:nvPr>
            <p:ph type="ftr" sz="quarter" idx="11"/>
          </p:nvPr>
        </p:nvSpPr>
        <p:spPr/>
        <p:txBody>
          <a:bodyPr/>
          <a:lstStyle/>
          <a:p>
            <a:r>
              <a:rPr lang="en-US"/>
              <a:t>Copyright belongs to Deboleena Thakur</a:t>
            </a:r>
            <a:endParaRPr lang="en-US" dirty="0"/>
          </a:p>
        </p:txBody>
      </p:sp>
      <p:sp>
        <p:nvSpPr>
          <p:cNvPr id="16" name="Slide Number Placeholder 15">
            <a:extLst>
              <a:ext uri="{FF2B5EF4-FFF2-40B4-BE49-F238E27FC236}">
                <a16:creationId xmlns:a16="http://schemas.microsoft.com/office/drawing/2014/main" id="{5EE395F7-947D-C1FE-A611-B4C5D59960A7}"/>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466854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E32C41-8523-F12F-EFAB-16172E89C3E0}"/>
              </a:ext>
            </a:extLst>
          </p:cNvPr>
          <p:cNvSpPr txBox="1"/>
          <p:nvPr/>
        </p:nvSpPr>
        <p:spPr>
          <a:xfrm>
            <a:off x="353008" y="292870"/>
            <a:ext cx="5416855" cy="523220"/>
          </a:xfrm>
          <a:prstGeom prst="rect">
            <a:avLst/>
          </a:prstGeom>
          <a:noFill/>
        </p:spPr>
        <p:txBody>
          <a:bodyPr wrap="square">
            <a:spAutoFit/>
          </a:bodyPr>
          <a:lstStyle/>
          <a:p>
            <a:r>
              <a:rPr lang="en-US" sz="2800" b="1" dirty="0">
                <a:latin typeface="Posterama (Heading)"/>
              </a:rPr>
              <a:t>Course Breakdown-</a:t>
            </a:r>
          </a:p>
        </p:txBody>
      </p:sp>
      <p:graphicFrame>
        <p:nvGraphicFramePr>
          <p:cNvPr id="6" name="Content Placeholder 2">
            <a:extLst>
              <a:ext uri="{FF2B5EF4-FFF2-40B4-BE49-F238E27FC236}">
                <a16:creationId xmlns:a16="http://schemas.microsoft.com/office/drawing/2014/main" id="{B4E0D336-AB17-DAEB-D41B-567693068570}"/>
              </a:ext>
            </a:extLst>
          </p:cNvPr>
          <p:cNvGraphicFramePr>
            <a:graphicFrameLocks/>
          </p:cNvGraphicFramePr>
          <p:nvPr>
            <p:extLst>
              <p:ext uri="{D42A27DB-BD31-4B8C-83A1-F6EECF244321}">
                <p14:modId xmlns:p14="http://schemas.microsoft.com/office/powerpoint/2010/main" val="2782456477"/>
              </p:ext>
            </p:extLst>
          </p:nvPr>
        </p:nvGraphicFramePr>
        <p:xfrm>
          <a:off x="457200" y="1700784"/>
          <a:ext cx="9647669" cy="3628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D0BE3C6E-BC5A-4BB9-90B2-9D347A2920C6}"/>
              </a:ext>
            </a:extLst>
          </p:cNvPr>
          <p:cNvSpPr>
            <a:spLocks noGrp="1"/>
          </p:cNvSpPr>
          <p:nvPr>
            <p:ph type="ftr" sz="quarter" idx="11"/>
          </p:nvPr>
        </p:nvSpPr>
        <p:spPr/>
        <p:txBody>
          <a:bodyPr/>
          <a:lstStyle/>
          <a:p>
            <a:r>
              <a:rPr lang="en-US"/>
              <a:t>Copyright belongs to Deboleena Thakur</a:t>
            </a:r>
            <a:endParaRPr lang="en-US" dirty="0"/>
          </a:p>
        </p:txBody>
      </p:sp>
      <p:sp>
        <p:nvSpPr>
          <p:cNvPr id="8" name="Slide Number Placeholder 7">
            <a:extLst>
              <a:ext uri="{FF2B5EF4-FFF2-40B4-BE49-F238E27FC236}">
                <a16:creationId xmlns:a16="http://schemas.microsoft.com/office/drawing/2014/main" id="{B30263FF-1701-1090-302E-17D8F8C42D3D}"/>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660341736"/>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{C1D7731E-22D5-4DF2-9310-893A98AF8F58}TFb05bf529-a1dc-42d5-b9d6-8a1e9569dd9caf6e7d0f_win32-c3c9796a48f5</Template>
  <TotalTime>371</TotalTime>
  <Words>2399</Words>
  <Application>Microsoft Office PowerPoint</Application>
  <PresentationFormat>Widescreen</PresentationFormat>
  <Paragraphs>318</Paragraphs>
  <Slides>35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Aptos</vt:lpstr>
      <vt:lpstr>Arial</vt:lpstr>
      <vt:lpstr>Arial Unicode MS</vt:lpstr>
      <vt:lpstr>Avenir Next LT Pro Light</vt:lpstr>
      <vt:lpstr>Calibri</vt:lpstr>
      <vt:lpstr>Cascadia Mono</vt:lpstr>
      <vt:lpstr>Inconsolata</vt:lpstr>
      <vt:lpstr>Inter</vt:lpstr>
      <vt:lpstr>Postarama (headings)</vt:lpstr>
      <vt:lpstr>Posterama</vt:lpstr>
      <vt:lpstr>Posterama (Heading)</vt:lpstr>
      <vt:lpstr>Posterama (Headings)</vt:lpstr>
      <vt:lpstr>Custom</vt:lpstr>
      <vt:lpstr>All you need to know about SQL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SQL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SQL Commands using the AdventureWorks database</vt:lpstr>
      <vt:lpstr>PowerPoint Presentation</vt:lpstr>
      <vt:lpstr>Entity Relationship Diagrams </vt:lpstr>
      <vt:lpstr>PowerPoint Presentation</vt:lpstr>
      <vt:lpstr>PowerPoint Presentation</vt:lpstr>
      <vt:lpstr>Create and load the Mimic-III Clinical database</vt:lpstr>
      <vt:lpstr>PowerPoint Presentation</vt:lpstr>
      <vt:lpstr>PowerPoint Presentation</vt:lpstr>
      <vt:lpstr>Epic Cosmos for Data Architecture </vt:lpstr>
      <vt:lpstr>PowerPoint Presentation</vt:lpstr>
      <vt:lpstr>Thank you! </vt:lpstr>
    </vt:vector>
  </TitlesOfParts>
  <Company>University of Arkansas for Medical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Thakur, Deboleena</dc:creator>
  <cp:lastModifiedBy>Thakur, Deboleena</cp:lastModifiedBy>
  <cp:revision>10</cp:revision>
  <dcterms:created xsi:type="dcterms:W3CDTF">2025-08-14T15:25:52Z</dcterms:created>
  <dcterms:modified xsi:type="dcterms:W3CDTF">2025-08-14T21:38:56Z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8ca390d5-a4f3-448c-8368-24080179bc53_Enabled">
    <vt:lpwstr>true</vt:lpwstr>
  </property>
  <property fmtid="{D5CDD505-2E9C-101B-9397-08002B2CF9AE}" pid="4" name="MSIP_Label_8ca390d5-a4f3-448c-8368-24080179bc53_SetDate">
    <vt:lpwstr>2025-08-14T15:27:39Z</vt:lpwstr>
  </property>
  <property fmtid="{D5CDD505-2E9C-101B-9397-08002B2CF9AE}" pid="5" name="MSIP_Label_8ca390d5-a4f3-448c-8368-24080179bc53_Method">
    <vt:lpwstr>Standard</vt:lpwstr>
  </property>
  <property fmtid="{D5CDD505-2E9C-101B-9397-08002B2CF9AE}" pid="6" name="MSIP_Label_8ca390d5-a4f3-448c-8368-24080179bc53_Name">
    <vt:lpwstr>Low Risk</vt:lpwstr>
  </property>
  <property fmtid="{D5CDD505-2E9C-101B-9397-08002B2CF9AE}" pid="7" name="MSIP_Label_8ca390d5-a4f3-448c-8368-24080179bc53_SiteId">
    <vt:lpwstr>5b703aa0-061f-4ed9-beca-765a39ee1304</vt:lpwstr>
  </property>
  <property fmtid="{D5CDD505-2E9C-101B-9397-08002B2CF9AE}" pid="8" name="MSIP_Label_8ca390d5-a4f3-448c-8368-24080179bc53_ActionId">
    <vt:lpwstr>841d848f-b4d4-4205-a506-102945c7a48b</vt:lpwstr>
  </property>
  <property fmtid="{D5CDD505-2E9C-101B-9397-08002B2CF9AE}" pid="9" name="MSIP_Label_8ca390d5-a4f3-448c-8368-24080179bc53_ContentBits">
    <vt:lpwstr>0</vt:lpwstr>
  </property>
  <property fmtid="{D5CDD505-2E9C-101B-9397-08002B2CF9AE}" pid="10" name="MSIP_Label_8ca390d5-a4f3-448c-8368-24080179bc53_Tag">
    <vt:lpwstr>10, 3, 0, 1</vt:lpwstr>
  </property>
</Properties>
</file>